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57" r:id="rId4"/>
    <p:sldId id="262" r:id="rId5"/>
    <p:sldId id="329" r:id="rId6"/>
    <p:sldId id="258" r:id="rId7"/>
    <p:sldId id="265" r:id="rId8"/>
    <p:sldId id="298" r:id="rId9"/>
    <p:sldId id="268" r:id="rId10"/>
    <p:sldId id="266" r:id="rId11"/>
    <p:sldId id="269" r:id="rId12"/>
    <p:sldId id="263" r:id="rId13"/>
    <p:sldId id="334" r:id="rId14"/>
    <p:sldId id="335" r:id="rId15"/>
    <p:sldId id="259" r:id="rId16"/>
    <p:sldId id="292" r:id="rId17"/>
    <p:sldId id="337" r:id="rId18"/>
    <p:sldId id="295" r:id="rId19"/>
    <p:sldId id="299" r:id="rId20"/>
    <p:sldId id="316" r:id="rId21"/>
    <p:sldId id="297" r:id="rId22"/>
    <p:sldId id="296" r:id="rId23"/>
    <p:sldId id="304" r:id="rId24"/>
    <p:sldId id="305" r:id="rId25"/>
    <p:sldId id="306" r:id="rId26"/>
    <p:sldId id="307" r:id="rId27"/>
    <p:sldId id="308" r:id="rId28"/>
    <p:sldId id="309" r:id="rId29"/>
    <p:sldId id="291" r:id="rId30"/>
    <p:sldId id="283" r:id="rId31"/>
    <p:sldId id="284" r:id="rId32"/>
    <p:sldId id="285" r:id="rId33"/>
    <p:sldId id="300" r:id="rId34"/>
    <p:sldId id="286" r:id="rId35"/>
    <p:sldId id="287" r:id="rId36"/>
    <p:sldId id="288" r:id="rId37"/>
    <p:sldId id="289" r:id="rId38"/>
    <p:sldId id="277" r:id="rId39"/>
    <p:sldId id="333" r:id="rId40"/>
    <p:sldId id="332" r:id="rId41"/>
    <p:sldId id="278" r:id="rId42"/>
    <p:sldId id="279" r:id="rId43"/>
    <p:sldId id="322" r:id="rId44"/>
    <p:sldId id="280" r:id="rId45"/>
    <p:sldId id="323" r:id="rId46"/>
    <p:sldId id="324" r:id="rId47"/>
    <p:sldId id="326" r:id="rId48"/>
    <p:sldId id="281" r:id="rId49"/>
    <p:sldId id="301" r:id="rId50"/>
    <p:sldId id="272" r:id="rId51"/>
    <p:sldId id="273" r:id="rId52"/>
    <p:sldId id="274" r:id="rId53"/>
    <p:sldId id="275" r:id="rId54"/>
    <p:sldId id="276" r:id="rId55"/>
    <p:sldId id="302" r:id="rId56"/>
    <p:sldId id="310" r:id="rId57"/>
    <p:sldId id="311" r:id="rId58"/>
    <p:sldId id="313" r:id="rId59"/>
    <p:sldId id="290" r:id="rId60"/>
    <p:sldId id="330" r:id="rId61"/>
    <p:sldId id="336" r:id="rId62"/>
    <p:sldId id="261"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3063B-01B9-4312-B64D-6EBD4FF529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1C593B-6AD9-4EC6-BA70-BD539C95F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56C49DC-2333-4CF1-8A75-5AC1764583ED}"/>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929B08AC-97B7-4391-8DE1-469924749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315B86-E6EE-49DA-9FCB-23378878CC0F}"/>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94325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251F3-83BC-4472-B42C-1411A6A51B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7B983A-02BB-419A-AA6F-63F631A4A4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651427-C6C9-4DF5-B378-250B5EA2163E}"/>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A140447E-A38E-4A33-83F8-17E20356D9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E99697-E5E3-4E6D-A2AA-1AAF7E3FD5A4}"/>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89967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FD79133-E8D2-40D5-A9CB-44D496A4799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42C030B-219E-4777-B7C2-8B512856D31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39C7DB-5DEE-4142-8948-C048F13E2060}"/>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2D3F87D0-B9BD-4076-AF28-DF4439E2B2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34E694-6135-4077-BA3F-35A8712492A3}"/>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6293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6BD0C-0C9C-49B3-B99D-C3E3012CEC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8FF1CC3-38B9-4CBB-AE2E-A7453F955AD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538307-A2CB-4C0F-840E-5F83C285F2B9}"/>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BAB97B63-FA71-4A04-AB78-05085E9199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A296DC-6F50-4BC1-95CF-7241D259D9DE}"/>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162550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D4DC6-77D0-46D5-BAF3-CCA636ECCD8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E327548-306F-4B8A-84EB-0B4069D3D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D56D385-AB8F-41E4-8EC2-367102D8D159}"/>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2DBE9D60-D53D-4B4C-9C17-77FC633D63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5FEBA4-8997-4984-B9DA-302DAD0813E0}"/>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43557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34A39-2281-4F9E-98D8-3AA23D70B3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D04C21-C7C9-4A85-901F-F35BA75F65A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83449B5-10CA-423E-8398-A9FD4BDB80C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7913400-A107-4C6C-AF9C-03EA4E2F3320}"/>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6" name="Espace réservé du pied de page 5">
            <a:extLst>
              <a:ext uri="{FF2B5EF4-FFF2-40B4-BE49-F238E27FC236}">
                <a16:creationId xmlns:a16="http://schemas.microsoft.com/office/drawing/2014/main" id="{84CC056D-BB9C-457E-B85F-4B2A94B985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248749-5419-4DEF-BC62-E6DB3D3D27E8}"/>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392139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0F14B-A5D3-4B4D-BEF2-A4973DE268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6E0E5C5-2726-4E8F-9C54-CA21901E2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F330808-631A-4118-BC37-046FD8FCAE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1CBDF4-8E1C-446E-AF1C-4F70CE930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A141FE9-3F53-4DD6-9060-010B68AD3B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4209390-653A-4EEF-BC64-0CFB054D75CE}"/>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8" name="Espace réservé du pied de page 7">
            <a:extLst>
              <a:ext uri="{FF2B5EF4-FFF2-40B4-BE49-F238E27FC236}">
                <a16:creationId xmlns:a16="http://schemas.microsoft.com/office/drawing/2014/main" id="{45FC4199-AF4D-4630-8B0E-8FC02F2AD5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14F979A-603E-4077-917E-603BB4F8CA83}"/>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136320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57420-0612-4A17-A9AC-51DB94B3760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F2A7881-7E4D-4F3C-826F-C0F68F28C63B}"/>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4" name="Espace réservé du pied de page 3">
            <a:extLst>
              <a:ext uri="{FF2B5EF4-FFF2-40B4-BE49-F238E27FC236}">
                <a16:creationId xmlns:a16="http://schemas.microsoft.com/office/drawing/2014/main" id="{C0D2DCF2-A484-48CF-B713-B92A7CEC9D6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3A44BFC-0B5B-4636-A000-A7EEA907001C}"/>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184910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962F03-DC89-458E-BB0E-72762E3A57ED}"/>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3" name="Espace réservé du pied de page 2">
            <a:extLst>
              <a:ext uri="{FF2B5EF4-FFF2-40B4-BE49-F238E27FC236}">
                <a16:creationId xmlns:a16="http://schemas.microsoft.com/office/drawing/2014/main" id="{C2E9DBBE-4396-40FE-B730-4A2FA0AA1DC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7232FAA-0CC0-43B8-B254-3B8A40A48DC5}"/>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237842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473D4-CA98-43B9-B033-D18F5C37D3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B0CCD7-FEDD-4DCD-B196-2BB83A8EFD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F2859C5-2665-4C6A-82DB-7912FBF23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BE2A9B-268A-4F89-A7AB-BF7A78C6AAA9}"/>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6" name="Espace réservé du pied de page 5">
            <a:extLst>
              <a:ext uri="{FF2B5EF4-FFF2-40B4-BE49-F238E27FC236}">
                <a16:creationId xmlns:a16="http://schemas.microsoft.com/office/drawing/2014/main" id="{1C2F917B-4455-4C2E-B1EB-55D1DA3EA6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233239-C67A-4851-A942-C558771199C6}"/>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280918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EFC47-B091-46B4-BA50-C16AEBA6A6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AF2477-152D-4FE0-897C-E1043B48A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9EC7099-5C43-40D4-BCE6-8C3638019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0D78E9-1C2A-49B5-A720-87DA7EDA37F2}"/>
              </a:ext>
            </a:extLst>
          </p:cNvPr>
          <p:cNvSpPr>
            <a:spLocks noGrp="1"/>
          </p:cNvSpPr>
          <p:nvPr>
            <p:ph type="dt" sz="half" idx="10"/>
          </p:nvPr>
        </p:nvSpPr>
        <p:spPr/>
        <p:txBody>
          <a:bodyPr/>
          <a:lstStyle/>
          <a:p>
            <a:fld id="{90F2B40F-B3F9-4888-A08D-0BFB2DDA4358}" type="datetimeFigureOut">
              <a:rPr lang="fr-FR" smtClean="0"/>
              <a:t>27/06/2025</a:t>
            </a:fld>
            <a:endParaRPr lang="fr-FR"/>
          </a:p>
        </p:txBody>
      </p:sp>
      <p:sp>
        <p:nvSpPr>
          <p:cNvPr id="6" name="Espace réservé du pied de page 5">
            <a:extLst>
              <a:ext uri="{FF2B5EF4-FFF2-40B4-BE49-F238E27FC236}">
                <a16:creationId xmlns:a16="http://schemas.microsoft.com/office/drawing/2014/main" id="{2F52C9C5-9A2F-471A-B404-7E5DBB23B1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B03346-2BDF-4337-A274-AFADF920C7A6}"/>
              </a:ext>
            </a:extLst>
          </p:cNvPr>
          <p:cNvSpPr>
            <a:spLocks noGrp="1"/>
          </p:cNvSpPr>
          <p:nvPr>
            <p:ph type="sldNum" sz="quarter" idx="12"/>
          </p:nvPr>
        </p:nvSpPr>
        <p:spPr/>
        <p:txBody>
          <a:bodyPr/>
          <a:lstStyle/>
          <a:p>
            <a:fld id="{085D15E4-F455-4045-B80A-BFCAC7F1F270}" type="slidenum">
              <a:rPr lang="fr-FR" smtClean="0"/>
              <a:t>‹N°›</a:t>
            </a:fld>
            <a:endParaRPr lang="fr-FR"/>
          </a:p>
        </p:txBody>
      </p:sp>
    </p:spTree>
    <p:extLst>
      <p:ext uri="{BB962C8B-B14F-4D97-AF65-F5344CB8AC3E}">
        <p14:creationId xmlns:p14="http://schemas.microsoft.com/office/powerpoint/2010/main" val="207216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1AEC34-E6AE-4EF9-83F9-F607B4025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3506C0C-B953-4F00-B16F-F5F9682D7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5A0D75-7947-45F8-983F-82B45BA1A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2B40F-B3F9-4888-A08D-0BFB2DDA4358}"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42A9E6F5-6FC2-4225-9690-21B5100BD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C792CFC-91FE-4D5C-BC99-9B6B7AFCC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D15E4-F455-4045-B80A-BFCAC7F1F270}" type="slidenum">
              <a:rPr lang="fr-FR" smtClean="0"/>
              <a:t>‹N°›</a:t>
            </a:fld>
            <a:endParaRPr lang="fr-FR"/>
          </a:p>
        </p:txBody>
      </p:sp>
    </p:spTree>
    <p:extLst>
      <p:ext uri="{BB962C8B-B14F-4D97-AF65-F5344CB8AC3E}">
        <p14:creationId xmlns:p14="http://schemas.microsoft.com/office/powerpoint/2010/main" val="214030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lyc-margueritte.monbureaunumerique.f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randest.fr/faq-lycee-4-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grandest.monbureaunumerique.fr/informations-pratiques/lycee-4-0/assistance/activer-office-5833.ht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youtube.com/watch?v=AqPP_dzy3Dw&amp;t=1s&amp;ab_channel=WebinairesGrandEst" TargetMode="External"/><Relationship Id="rId4" Type="http://schemas.openxmlformats.org/officeDocument/2006/relationships/hyperlink" Target="https://grandest.monbureaunumerique.fr/informations-pratiques/lycee-4-0/regles-de-gestion/logiciels-recommandes-pour-le-4-0-5847.ht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jeunest.fr/faq-lycee-4-0/"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8" name="ZoneTexte 37">
            <a:extLst>
              <a:ext uri="{FF2B5EF4-FFF2-40B4-BE49-F238E27FC236}">
                <a16:creationId xmlns:a16="http://schemas.microsoft.com/office/drawing/2014/main" id="{9F85456B-2B93-4FCD-A6CD-68566377CA78}"/>
              </a:ext>
            </a:extLst>
          </p:cNvPr>
          <p:cNvSpPr txBox="1"/>
          <p:nvPr/>
        </p:nvSpPr>
        <p:spPr>
          <a:xfrm>
            <a:off x="310896" y="2040455"/>
            <a:ext cx="4178808" cy="3170099"/>
          </a:xfrm>
          <a:prstGeom prst="rect">
            <a:avLst/>
          </a:prstGeom>
          <a:noFill/>
        </p:spPr>
        <p:txBody>
          <a:bodyPr wrap="square" rtlCol="0">
            <a:spAutoFit/>
          </a:bodyPr>
          <a:lstStyle/>
          <a:p>
            <a:pPr algn="ctr"/>
            <a:r>
              <a:rPr lang="fr-FR" sz="4000" b="1" dirty="0"/>
              <a:t>LYCEE 4.0 </a:t>
            </a:r>
          </a:p>
          <a:p>
            <a:endParaRPr lang="fr-FR" sz="4000" b="1" dirty="0"/>
          </a:p>
          <a:p>
            <a:pPr algn="ctr"/>
            <a:r>
              <a:rPr lang="fr-FR" sz="4000" b="1" dirty="0"/>
              <a:t>L’ordinateur fourni par la région Grand Est</a:t>
            </a:r>
          </a:p>
        </p:txBody>
      </p:sp>
      <p:pic>
        <p:nvPicPr>
          <p:cNvPr id="39" name="Picture 2" descr="GE RVB mini">
            <a:extLst>
              <a:ext uri="{FF2B5EF4-FFF2-40B4-BE49-F238E27FC236}">
                <a16:creationId xmlns:a16="http://schemas.microsoft.com/office/drawing/2014/main" id="{B94B17AF-7C6F-433C-A2CC-F1A1B1B97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FDD1491-1BE5-4C90-8A34-867F928AF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560" y="1191492"/>
            <a:ext cx="6302822" cy="5247534"/>
          </a:xfrm>
          <a:prstGeom prst="rect">
            <a:avLst/>
          </a:prstGeom>
        </p:spPr>
      </p:pic>
    </p:spTree>
    <p:extLst>
      <p:ext uri="{BB962C8B-B14F-4D97-AF65-F5344CB8AC3E}">
        <p14:creationId xmlns:p14="http://schemas.microsoft.com/office/powerpoint/2010/main" val="374051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F173376-0E42-4C6C-9AB0-C538F4A86A15}"/>
              </a:ext>
            </a:extLst>
          </p:cNvPr>
          <p:cNvSpPr txBox="1"/>
          <p:nvPr/>
        </p:nvSpPr>
        <p:spPr>
          <a:xfrm>
            <a:off x="448733" y="778582"/>
            <a:ext cx="11401891" cy="6001643"/>
          </a:xfrm>
          <a:prstGeom prst="rect">
            <a:avLst/>
          </a:prstGeom>
          <a:noFill/>
        </p:spPr>
        <p:txBody>
          <a:bodyPr wrap="square" rtlCol="0">
            <a:spAutoFit/>
          </a:bodyPr>
          <a:lstStyle/>
          <a:p>
            <a:pPr algn="just"/>
            <a:r>
              <a:rPr lang="fr-FR" sz="3200" b="1" dirty="0"/>
              <a:t>Procédure à suivre en cas problème matériel (carte mère, processeur, RAM HS,…). L’ordinateur est garanti 3 ans.</a:t>
            </a:r>
          </a:p>
          <a:p>
            <a:pPr algn="just"/>
            <a:endParaRPr lang="fr-FR" sz="3200" dirty="0"/>
          </a:p>
          <a:p>
            <a:pPr algn="ctr"/>
            <a:r>
              <a:rPr lang="fr-FR" sz="3200" dirty="0"/>
              <a:t>Contacter le SAV au </a:t>
            </a:r>
            <a:r>
              <a:rPr lang="fr-FR" sz="3200" b="1" dirty="0"/>
              <a:t>03 69 61 32 00</a:t>
            </a:r>
          </a:p>
          <a:p>
            <a:pPr algn="ctr"/>
            <a:r>
              <a:rPr lang="fr-FR" sz="3200" b="0" i="0" dirty="0">
                <a:effectLst/>
                <a:latin typeface="Nunito Sans"/>
              </a:rPr>
              <a:t>ou à l’adresse </a:t>
            </a:r>
            <a:r>
              <a:rPr lang="fr-FR" sz="3200" dirty="0"/>
              <a:t> </a:t>
            </a:r>
            <a:r>
              <a:rPr lang="fr-FR" sz="3200" b="1" dirty="0"/>
              <a:t>sav4.0@econocom.com</a:t>
            </a:r>
            <a:r>
              <a:rPr lang="fr-FR" sz="3200" b="0" i="0" dirty="0">
                <a:effectLst/>
                <a:latin typeface="Nunito Sans"/>
              </a:rPr>
              <a:t>.</a:t>
            </a:r>
          </a:p>
          <a:p>
            <a:pPr algn="ctr"/>
            <a:r>
              <a:rPr lang="fr-FR" sz="3200" b="0" i="0" dirty="0">
                <a:effectLst/>
                <a:latin typeface="Nunito Sans"/>
              </a:rPr>
              <a:t>Un bon de prise en charge Chronopost sera expédié et permettra l’envoi gratuit du PC en réparation mais uniquement si elle relève de la garantie.</a:t>
            </a:r>
          </a:p>
          <a:p>
            <a:pPr algn="just"/>
            <a:endParaRPr lang="fr-FR" sz="3200" b="1" dirty="0">
              <a:latin typeface="Nunito Sans"/>
            </a:endParaRPr>
          </a:p>
          <a:p>
            <a:pPr algn="just"/>
            <a:r>
              <a:rPr lang="fr-FR" sz="3200" b="1" dirty="0">
                <a:highlight>
                  <a:srgbClr val="FFFF00"/>
                </a:highlight>
              </a:rPr>
              <a:t>Attention : La garantie peut ne pas fonctionner si votre ordinateur est cabossé ou en mauvais état !!! Prenez-en soin dès le premier jour</a:t>
            </a:r>
          </a:p>
        </p:txBody>
      </p:sp>
    </p:spTree>
    <p:extLst>
      <p:ext uri="{BB962C8B-B14F-4D97-AF65-F5344CB8AC3E}">
        <p14:creationId xmlns:p14="http://schemas.microsoft.com/office/powerpoint/2010/main" val="121605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F173376-0E42-4C6C-9AB0-C538F4A86A15}"/>
              </a:ext>
            </a:extLst>
          </p:cNvPr>
          <p:cNvSpPr txBox="1"/>
          <p:nvPr/>
        </p:nvSpPr>
        <p:spPr>
          <a:xfrm>
            <a:off x="830240" y="420994"/>
            <a:ext cx="9959095" cy="6124754"/>
          </a:xfrm>
          <a:prstGeom prst="rect">
            <a:avLst/>
          </a:prstGeom>
          <a:noFill/>
        </p:spPr>
        <p:txBody>
          <a:bodyPr wrap="square" rtlCol="0">
            <a:spAutoFit/>
          </a:bodyPr>
          <a:lstStyle/>
          <a:p>
            <a:pPr algn="just"/>
            <a:r>
              <a:rPr lang="fr-FR" sz="2800" b="1" u="sng" dirty="0"/>
              <a:t>Faut-il l’assurer ?</a:t>
            </a:r>
          </a:p>
          <a:p>
            <a:pPr algn="just"/>
            <a:endParaRPr lang="fr-FR" sz="2800" b="1" dirty="0"/>
          </a:p>
          <a:p>
            <a:pPr algn="just"/>
            <a:r>
              <a:rPr lang="fr-FR" sz="2800" b="1" dirty="0"/>
              <a:t>Les ordinateurs bénéficient d’une « garantie constructeur » de 3 ans et d’un système permettant de simplifier l’activation de cette garantie (hotline, prise en charge des retours constructeur). Vos parents et vous êtes libres de souscrire à une assurance. Vous pourrez éditer depuis votre ENT « Mon Bureau Numérique » un récépissé qui pourra être fourni à votre assureur pour une prise en charge des pannes qui ne seraient pas couverte par la garantie.</a:t>
            </a:r>
          </a:p>
          <a:p>
            <a:pPr algn="just"/>
            <a:endParaRPr lang="fr-FR" sz="2800" b="1" dirty="0"/>
          </a:p>
          <a:p>
            <a:pPr algn="just"/>
            <a:r>
              <a:rPr lang="fr-FR" sz="2800" b="1" dirty="0"/>
              <a:t>Si vous le faites tomber, écran cassé, la garantie ne couve pas la casse, Aller voir les AED TICE qui vous donneront la démarche à suivre pour le passer en atelier de réparation, un ordinateur peut vous être prêté par le lycée le temps de réparation !</a:t>
            </a:r>
          </a:p>
        </p:txBody>
      </p:sp>
    </p:spTree>
    <p:extLst>
      <p:ext uri="{BB962C8B-B14F-4D97-AF65-F5344CB8AC3E}">
        <p14:creationId xmlns:p14="http://schemas.microsoft.com/office/powerpoint/2010/main" val="107396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291EA60-9DFC-4DAC-B5FF-2A721F3E1A79}"/>
              </a:ext>
            </a:extLst>
          </p:cNvPr>
          <p:cNvSpPr txBox="1"/>
          <p:nvPr/>
        </p:nvSpPr>
        <p:spPr>
          <a:xfrm>
            <a:off x="186267" y="729827"/>
            <a:ext cx="12005733" cy="3170099"/>
          </a:xfrm>
          <a:prstGeom prst="rect">
            <a:avLst/>
          </a:prstGeom>
          <a:noFill/>
        </p:spPr>
        <p:txBody>
          <a:bodyPr wrap="square" rtlCol="0">
            <a:spAutoFit/>
          </a:bodyPr>
          <a:lstStyle/>
          <a:p>
            <a:r>
              <a:rPr lang="fr-FR" sz="4000" dirty="0"/>
              <a:t>Vous pouvez déballer votre ordinateur. Vous avez dans le carton:</a:t>
            </a:r>
          </a:p>
          <a:p>
            <a:pPr marL="571500" indent="-571500">
              <a:buFontTx/>
              <a:buChar char="-"/>
            </a:pPr>
            <a:r>
              <a:rPr lang="fr-FR" sz="4000" dirty="0"/>
              <a:t>Un ordinateur Lenovo V14 G4 AMN, édition Grand Est</a:t>
            </a:r>
          </a:p>
          <a:p>
            <a:pPr marL="571500" indent="-571500">
              <a:buFontTx/>
              <a:buChar char="-"/>
            </a:pPr>
            <a:r>
              <a:rPr lang="fr-FR" sz="4000" dirty="0"/>
              <a:t>Un bloc alimentation</a:t>
            </a:r>
          </a:p>
          <a:p>
            <a:pPr marL="571500" indent="-571500">
              <a:buFontTx/>
              <a:buChar char="-"/>
            </a:pPr>
            <a:r>
              <a:rPr lang="fr-FR" sz="4000" dirty="0"/>
              <a:t>Une clé USB de 128Go</a:t>
            </a:r>
          </a:p>
        </p:txBody>
      </p:sp>
      <p:pic>
        <p:nvPicPr>
          <p:cNvPr id="7170" name="Picture 2">
            <a:extLst>
              <a:ext uri="{FF2B5EF4-FFF2-40B4-BE49-F238E27FC236}">
                <a16:creationId xmlns:a16="http://schemas.microsoft.com/office/drawing/2014/main" id="{26E7C2CA-F882-4207-8F0B-B947BB8B4F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7865" y="4131733"/>
            <a:ext cx="2640503" cy="2417810"/>
          </a:xfrm>
          <a:prstGeom prst="rect">
            <a:avLst/>
          </a:prstGeom>
          <a:noFill/>
          <a:ln w="6350">
            <a:no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B54DD99-229B-6D42-E4AB-E7D4C7AFEB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46574" y="4457544"/>
            <a:ext cx="1930393" cy="13503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C58E701-CD3A-4774-B896-CEBDB2FEE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764" y="2720481"/>
            <a:ext cx="4756727" cy="3960303"/>
          </a:xfrm>
          <a:prstGeom prst="rect">
            <a:avLst/>
          </a:prstGeom>
        </p:spPr>
      </p:pic>
    </p:spTree>
    <p:extLst>
      <p:ext uri="{BB962C8B-B14F-4D97-AF65-F5344CB8AC3E}">
        <p14:creationId xmlns:p14="http://schemas.microsoft.com/office/powerpoint/2010/main" val="319701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91EA60-9DFC-4DAC-B5FF-2A721F3E1A79}"/>
              </a:ext>
            </a:extLst>
          </p:cNvPr>
          <p:cNvSpPr txBox="1"/>
          <p:nvPr/>
        </p:nvSpPr>
        <p:spPr>
          <a:xfrm>
            <a:off x="361987" y="161496"/>
            <a:ext cx="3422073" cy="5909310"/>
          </a:xfrm>
          <a:prstGeom prst="rect">
            <a:avLst/>
          </a:prstGeom>
          <a:noFill/>
        </p:spPr>
        <p:txBody>
          <a:bodyPr wrap="square" rtlCol="0">
            <a:spAutoFit/>
          </a:bodyPr>
          <a:lstStyle/>
          <a:p>
            <a:r>
              <a:rPr lang="fr-FR" b="1" u="sng" dirty="0"/>
              <a:t>Pour les élèves que ça intéresse :</a:t>
            </a:r>
          </a:p>
          <a:p>
            <a:endParaRPr lang="fr-FR" dirty="0"/>
          </a:p>
          <a:p>
            <a:r>
              <a:rPr lang="fr-FR" b="1" u="sng" dirty="0"/>
              <a:t>Ecran:</a:t>
            </a:r>
            <a:endParaRPr lang="fr-FR" dirty="0"/>
          </a:p>
          <a:p>
            <a:r>
              <a:rPr lang="fr-FR" dirty="0"/>
              <a:t>Full HD 14’’</a:t>
            </a:r>
          </a:p>
          <a:p>
            <a:r>
              <a:rPr lang="fr-FR" dirty="0"/>
              <a:t>Webcam intégrée HD</a:t>
            </a:r>
          </a:p>
          <a:p>
            <a:endParaRPr lang="fr-FR" b="1" u="sng" dirty="0"/>
          </a:p>
          <a:p>
            <a:r>
              <a:rPr lang="fr-FR" b="1" u="sng" dirty="0"/>
              <a:t>Processeur:</a:t>
            </a:r>
            <a:endParaRPr lang="fr-FR" dirty="0"/>
          </a:p>
          <a:p>
            <a:r>
              <a:rPr lang="fr-FR" dirty="0"/>
              <a:t>AMD </a:t>
            </a:r>
            <a:r>
              <a:rPr lang="fr-FR" dirty="0" err="1"/>
              <a:t>Athlon</a:t>
            </a:r>
            <a:r>
              <a:rPr lang="fr-FR" dirty="0"/>
              <a:t> Silver 3050U</a:t>
            </a:r>
          </a:p>
          <a:p>
            <a:endParaRPr lang="fr-FR" b="1" u="sng" dirty="0"/>
          </a:p>
          <a:p>
            <a:r>
              <a:rPr lang="fr-FR" b="1" u="sng" dirty="0"/>
              <a:t>Mémoire vive:</a:t>
            </a:r>
            <a:endParaRPr lang="fr-FR" dirty="0"/>
          </a:p>
          <a:p>
            <a:r>
              <a:rPr lang="fr-FR" dirty="0"/>
              <a:t>8Go DDR4 2400Mhz</a:t>
            </a:r>
          </a:p>
          <a:p>
            <a:endParaRPr lang="fr-FR" b="1" u="sng" dirty="0"/>
          </a:p>
          <a:p>
            <a:r>
              <a:rPr lang="fr-FR" b="1" u="sng" dirty="0"/>
              <a:t>Stockage:</a:t>
            </a:r>
          </a:p>
          <a:p>
            <a:r>
              <a:rPr lang="fr-FR" dirty="0"/>
              <a:t>SSD de 128Go</a:t>
            </a:r>
          </a:p>
          <a:p>
            <a:r>
              <a:rPr lang="fr-FR" dirty="0"/>
              <a:t>Clé USB de 128Go</a:t>
            </a:r>
          </a:p>
          <a:p>
            <a:endParaRPr lang="fr-FR" b="1" u="sng" dirty="0"/>
          </a:p>
          <a:p>
            <a:r>
              <a:rPr lang="fr-FR" b="1" u="sng" dirty="0"/>
              <a:t>Connectivité :</a:t>
            </a:r>
          </a:p>
          <a:p>
            <a:r>
              <a:rPr lang="fr-FR" dirty="0"/>
              <a:t>Bluetooth, Wifi</a:t>
            </a:r>
          </a:p>
          <a:p>
            <a:r>
              <a:rPr lang="fr-FR" dirty="0"/>
              <a:t>2 USB 3, 1 USB C, 1 HDMI, 1 RJ45</a:t>
            </a:r>
          </a:p>
          <a:p>
            <a:r>
              <a:rPr lang="fr-FR" dirty="0"/>
              <a:t>1 écouteur/microphone</a:t>
            </a:r>
          </a:p>
          <a:p>
            <a:r>
              <a:rPr lang="fr-FR" dirty="0"/>
              <a:t>1 emplacement carte SD</a:t>
            </a:r>
          </a:p>
        </p:txBody>
      </p:sp>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6C69030-A6CD-85DC-43DB-BC9D5151E900}"/>
              </a:ext>
            </a:extLst>
          </p:cNvPr>
          <p:cNvSpPr txBox="1"/>
          <p:nvPr/>
        </p:nvSpPr>
        <p:spPr>
          <a:xfrm>
            <a:off x="4350871" y="1146430"/>
            <a:ext cx="3048811" cy="2308324"/>
          </a:xfrm>
          <a:prstGeom prst="rect">
            <a:avLst/>
          </a:prstGeom>
          <a:noFill/>
        </p:spPr>
        <p:txBody>
          <a:bodyPr wrap="square">
            <a:spAutoFit/>
          </a:bodyPr>
          <a:lstStyle/>
          <a:p>
            <a:r>
              <a:rPr lang="fr-FR" b="1" u="sng" dirty="0"/>
              <a:t>Système d’exploitation:</a:t>
            </a:r>
          </a:p>
          <a:p>
            <a:r>
              <a:rPr lang="fr-FR" dirty="0"/>
              <a:t>Windows 11 Pro</a:t>
            </a:r>
          </a:p>
          <a:p>
            <a:endParaRPr lang="fr-FR" b="1" u="sng" dirty="0"/>
          </a:p>
          <a:p>
            <a:r>
              <a:rPr lang="fr-FR" b="1" u="sng" dirty="0"/>
              <a:t>Autonomie:</a:t>
            </a:r>
          </a:p>
          <a:p>
            <a:r>
              <a:rPr lang="fr-FR" dirty="0"/>
              <a:t>10,5h</a:t>
            </a:r>
          </a:p>
          <a:p>
            <a:endParaRPr lang="fr-FR" b="1" u="sng" dirty="0"/>
          </a:p>
          <a:p>
            <a:r>
              <a:rPr lang="fr-FR" b="1" u="sng" dirty="0"/>
              <a:t>Caractéristiques physiques:</a:t>
            </a:r>
          </a:p>
          <a:p>
            <a:r>
              <a:rPr lang="fr-FR" dirty="0"/>
              <a:t>1,47Kg</a:t>
            </a:r>
          </a:p>
        </p:txBody>
      </p:sp>
      <p:pic>
        <p:nvPicPr>
          <p:cNvPr id="7" name="Image 6">
            <a:extLst>
              <a:ext uri="{FF2B5EF4-FFF2-40B4-BE49-F238E27FC236}">
                <a16:creationId xmlns:a16="http://schemas.microsoft.com/office/drawing/2014/main" id="{56C6070E-C5D7-46B5-8D06-4E2D3C120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863" y="2328333"/>
            <a:ext cx="4179594" cy="3479800"/>
          </a:xfrm>
          <a:prstGeom prst="rect">
            <a:avLst/>
          </a:prstGeom>
        </p:spPr>
      </p:pic>
    </p:spTree>
    <p:extLst>
      <p:ext uri="{BB962C8B-B14F-4D97-AF65-F5344CB8AC3E}">
        <p14:creationId xmlns:p14="http://schemas.microsoft.com/office/powerpoint/2010/main" val="360815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91EA60-9DFC-4DAC-B5FF-2A721F3E1A79}"/>
              </a:ext>
            </a:extLst>
          </p:cNvPr>
          <p:cNvSpPr txBox="1"/>
          <p:nvPr/>
        </p:nvSpPr>
        <p:spPr>
          <a:xfrm>
            <a:off x="361987" y="161496"/>
            <a:ext cx="3188609" cy="5755422"/>
          </a:xfrm>
          <a:prstGeom prst="rect">
            <a:avLst/>
          </a:prstGeom>
          <a:noFill/>
        </p:spPr>
        <p:txBody>
          <a:bodyPr wrap="square" rtlCol="0">
            <a:spAutoFit/>
          </a:bodyPr>
          <a:lstStyle/>
          <a:p>
            <a:r>
              <a:rPr lang="fr-FR" sz="1600" b="1" dirty="0"/>
              <a:t>Des logiciels préinstallés (A ne pas désinstaller !)</a:t>
            </a:r>
          </a:p>
          <a:p>
            <a:endParaRPr lang="fr-FR" sz="1600" dirty="0"/>
          </a:p>
          <a:p>
            <a:r>
              <a:rPr lang="fr-FR" sz="1600" dirty="0"/>
              <a:t>Office 365</a:t>
            </a:r>
          </a:p>
          <a:p>
            <a:r>
              <a:rPr lang="fr-FR" sz="1600" dirty="0"/>
              <a:t>Antivirus Microsoft</a:t>
            </a:r>
          </a:p>
          <a:p>
            <a:r>
              <a:rPr lang="fr-FR" sz="1600" dirty="0"/>
              <a:t>Adobe Reader</a:t>
            </a:r>
          </a:p>
          <a:p>
            <a:r>
              <a:rPr lang="fr-FR" sz="1600" dirty="0"/>
              <a:t>Chrome</a:t>
            </a:r>
          </a:p>
          <a:p>
            <a:r>
              <a:rPr lang="fr-FR" sz="1600" dirty="0"/>
              <a:t>Firefox</a:t>
            </a:r>
          </a:p>
          <a:p>
            <a:r>
              <a:rPr lang="fr-FR" sz="1600" dirty="0" err="1"/>
              <a:t>Freeplan</a:t>
            </a:r>
            <a:endParaRPr lang="fr-FR" sz="1600" dirty="0"/>
          </a:p>
          <a:p>
            <a:r>
              <a:rPr lang="fr-FR" sz="1600" dirty="0"/>
              <a:t>VLC média </a:t>
            </a:r>
            <a:r>
              <a:rPr lang="fr-FR" sz="1600" dirty="0" err="1"/>
              <a:t>player</a:t>
            </a:r>
            <a:endParaRPr lang="fr-FR" sz="1600" dirty="0"/>
          </a:p>
          <a:p>
            <a:r>
              <a:rPr lang="fr-FR" sz="1600" dirty="0" err="1"/>
              <a:t>Openboard</a:t>
            </a:r>
            <a:endParaRPr lang="fr-FR" sz="1600" dirty="0"/>
          </a:p>
          <a:p>
            <a:r>
              <a:rPr lang="fr-FR" sz="1600" dirty="0"/>
              <a:t>Audacity</a:t>
            </a:r>
          </a:p>
          <a:p>
            <a:r>
              <a:rPr lang="fr-FR" sz="1600" dirty="0"/>
              <a:t>Photofiltre</a:t>
            </a:r>
          </a:p>
          <a:p>
            <a:r>
              <a:rPr lang="fr-FR" sz="1600" dirty="0" err="1"/>
              <a:t>Gimp</a:t>
            </a:r>
            <a:endParaRPr lang="fr-FR" sz="1600" dirty="0"/>
          </a:p>
          <a:p>
            <a:r>
              <a:rPr lang="fr-FR" sz="1600" dirty="0"/>
              <a:t>Arduino</a:t>
            </a:r>
          </a:p>
          <a:p>
            <a:r>
              <a:rPr lang="fr-FR" sz="1600" dirty="0" err="1"/>
              <a:t>Geogebra</a:t>
            </a:r>
            <a:endParaRPr lang="fr-FR" sz="1600" dirty="0"/>
          </a:p>
          <a:p>
            <a:r>
              <a:rPr lang="fr-FR" sz="1600" dirty="0" err="1"/>
              <a:t>Openshot</a:t>
            </a:r>
            <a:endParaRPr lang="fr-FR" sz="1600" dirty="0"/>
          </a:p>
          <a:p>
            <a:r>
              <a:rPr lang="fr-FR" sz="1600" dirty="0"/>
              <a:t>Regressi</a:t>
            </a:r>
          </a:p>
          <a:p>
            <a:r>
              <a:rPr lang="fr-FR" sz="1600" dirty="0"/>
              <a:t>7-Zip</a:t>
            </a:r>
          </a:p>
          <a:p>
            <a:r>
              <a:rPr lang="fr-FR" sz="1600" dirty="0" err="1"/>
              <a:t>EduPython</a:t>
            </a:r>
            <a:endParaRPr lang="fr-FR" sz="1600" dirty="0"/>
          </a:p>
          <a:p>
            <a:r>
              <a:rPr lang="fr-FR" sz="1600" dirty="0"/>
              <a:t>Notepad++</a:t>
            </a:r>
          </a:p>
          <a:p>
            <a:r>
              <a:rPr lang="fr-FR" sz="1600" dirty="0"/>
              <a:t>Safe Exam Browser</a:t>
            </a:r>
          </a:p>
          <a:p>
            <a:r>
              <a:rPr lang="fr-FR" sz="1600" dirty="0" err="1"/>
              <a:t>Qgis</a:t>
            </a:r>
            <a:endParaRPr lang="fr-FR" sz="1600" dirty="0"/>
          </a:p>
        </p:txBody>
      </p:sp>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6C69030-A6CD-85DC-43DB-BC9D5151E900}"/>
              </a:ext>
            </a:extLst>
          </p:cNvPr>
          <p:cNvSpPr txBox="1"/>
          <p:nvPr/>
        </p:nvSpPr>
        <p:spPr>
          <a:xfrm>
            <a:off x="4073587" y="2008155"/>
            <a:ext cx="3048811" cy="1815882"/>
          </a:xfrm>
          <a:prstGeom prst="rect">
            <a:avLst/>
          </a:prstGeom>
          <a:noFill/>
        </p:spPr>
        <p:txBody>
          <a:bodyPr wrap="square">
            <a:spAutoFit/>
          </a:bodyPr>
          <a:lstStyle/>
          <a:p>
            <a:r>
              <a:rPr lang="fr-FR" sz="1600" b="1" u="sng" dirty="0"/>
              <a:t>Des logiciels inclusion</a:t>
            </a:r>
          </a:p>
          <a:p>
            <a:endParaRPr lang="fr-FR" sz="1600" dirty="0"/>
          </a:p>
          <a:p>
            <a:r>
              <a:rPr lang="fr-FR" sz="1600" dirty="0"/>
              <a:t>Dicom </a:t>
            </a:r>
            <a:r>
              <a:rPr lang="fr-FR" sz="1600" dirty="0" err="1"/>
              <a:t>Lexibar</a:t>
            </a:r>
            <a:endParaRPr lang="fr-FR" sz="1600" dirty="0"/>
          </a:p>
          <a:p>
            <a:r>
              <a:rPr lang="fr-FR" sz="1600" dirty="0" err="1"/>
              <a:t>Balabolka</a:t>
            </a:r>
            <a:endParaRPr lang="fr-FR" sz="1600" dirty="0"/>
          </a:p>
          <a:p>
            <a:r>
              <a:rPr lang="fr-FR" sz="1600" dirty="0"/>
              <a:t>Driver de souris scan</a:t>
            </a:r>
          </a:p>
          <a:p>
            <a:r>
              <a:rPr lang="fr-FR" sz="1600" dirty="0"/>
              <a:t>Syllabes et Cie</a:t>
            </a:r>
          </a:p>
          <a:p>
            <a:r>
              <a:rPr lang="fr-FR" sz="1600" dirty="0" err="1"/>
              <a:t>Studys</a:t>
            </a:r>
            <a:r>
              <a:rPr lang="fr-FR" sz="1600" dirty="0"/>
              <a:t> lycée</a:t>
            </a:r>
          </a:p>
        </p:txBody>
      </p:sp>
      <p:pic>
        <p:nvPicPr>
          <p:cNvPr id="7" name="Image 6">
            <a:extLst>
              <a:ext uri="{FF2B5EF4-FFF2-40B4-BE49-F238E27FC236}">
                <a16:creationId xmlns:a16="http://schemas.microsoft.com/office/drawing/2014/main" id="{70B51207-CFB6-4316-9816-2515A569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580" y="1515533"/>
            <a:ext cx="5066194" cy="4217956"/>
          </a:xfrm>
          <a:prstGeom prst="rect">
            <a:avLst/>
          </a:prstGeom>
        </p:spPr>
      </p:pic>
    </p:spTree>
    <p:extLst>
      <p:ext uri="{BB962C8B-B14F-4D97-AF65-F5344CB8AC3E}">
        <p14:creationId xmlns:p14="http://schemas.microsoft.com/office/powerpoint/2010/main" val="20308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310896" y="138502"/>
            <a:ext cx="11457432" cy="2246769"/>
          </a:xfrm>
          <a:prstGeom prst="rect">
            <a:avLst/>
          </a:prstGeom>
          <a:noFill/>
        </p:spPr>
        <p:txBody>
          <a:bodyPr wrap="square" rtlCol="0">
            <a:spAutoFit/>
          </a:bodyPr>
          <a:lstStyle/>
          <a:p>
            <a:r>
              <a:rPr lang="fr-FR" sz="4000" b="1" u="sng" dirty="0">
                <a:solidFill>
                  <a:schemeClr val="accent6">
                    <a:lumMod val="75000"/>
                  </a:schemeClr>
                </a:solidFill>
              </a:rPr>
              <a:t>Procédure de mise en route:</a:t>
            </a:r>
          </a:p>
          <a:p>
            <a:endParaRPr lang="fr-FR" sz="2000" dirty="0"/>
          </a:p>
          <a:p>
            <a:r>
              <a:rPr lang="fr-FR" sz="4000" dirty="0"/>
              <a:t>Mettre l’ordinateur en marche et attendre que le bureau Windows s’affiche.</a:t>
            </a:r>
          </a:p>
        </p:txBody>
      </p:sp>
      <p:pic>
        <p:nvPicPr>
          <p:cNvPr id="5" name="Image 4">
            <a:extLst>
              <a:ext uri="{FF2B5EF4-FFF2-40B4-BE49-F238E27FC236}">
                <a16:creationId xmlns:a16="http://schemas.microsoft.com/office/drawing/2014/main" id="{A816831F-926E-FCC2-FC13-1942DA6C3F67}"/>
              </a:ext>
            </a:extLst>
          </p:cNvPr>
          <p:cNvPicPr>
            <a:picLocks noChangeAspect="1"/>
          </p:cNvPicPr>
          <p:nvPr/>
        </p:nvPicPr>
        <p:blipFill>
          <a:blip r:embed="rId3"/>
          <a:stretch>
            <a:fillRect/>
          </a:stretch>
        </p:blipFill>
        <p:spPr>
          <a:xfrm>
            <a:off x="2202872" y="2429297"/>
            <a:ext cx="7786255" cy="4086866"/>
          </a:xfrm>
          <a:prstGeom prst="rect">
            <a:avLst/>
          </a:prstGeom>
        </p:spPr>
      </p:pic>
    </p:spTree>
    <p:extLst>
      <p:ext uri="{BB962C8B-B14F-4D97-AF65-F5344CB8AC3E}">
        <p14:creationId xmlns:p14="http://schemas.microsoft.com/office/powerpoint/2010/main" val="318015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3D7F326-B764-4875-ACFF-30FD4D194789}"/>
              </a:ext>
            </a:extLst>
          </p:cNvPr>
          <p:cNvSpPr txBox="1"/>
          <p:nvPr/>
        </p:nvSpPr>
        <p:spPr>
          <a:xfrm>
            <a:off x="179341" y="5395577"/>
            <a:ext cx="4273592" cy="1477328"/>
          </a:xfrm>
          <a:prstGeom prst="rect">
            <a:avLst/>
          </a:prstGeom>
          <a:noFill/>
        </p:spPr>
        <p:txBody>
          <a:bodyPr wrap="square" rtlCol="0">
            <a:spAutoFit/>
          </a:bodyPr>
          <a:lstStyle/>
          <a:p>
            <a:r>
              <a:rPr lang="fr-FR" sz="3000" dirty="0"/>
              <a:t>1 Clic droit sur le bouton Démarrer, puis Menu « Paramètres »</a:t>
            </a:r>
          </a:p>
        </p:txBody>
      </p:sp>
      <p:sp>
        <p:nvSpPr>
          <p:cNvPr id="8" name="ZoneTexte 7">
            <a:extLst>
              <a:ext uri="{FF2B5EF4-FFF2-40B4-BE49-F238E27FC236}">
                <a16:creationId xmlns:a16="http://schemas.microsoft.com/office/drawing/2014/main" id="{5D1608E0-8B18-410F-98A3-C73E17A9E82D}"/>
              </a:ext>
            </a:extLst>
          </p:cNvPr>
          <p:cNvSpPr txBox="1"/>
          <p:nvPr/>
        </p:nvSpPr>
        <p:spPr>
          <a:xfrm>
            <a:off x="5442343" y="4484398"/>
            <a:ext cx="3955641" cy="1477328"/>
          </a:xfrm>
          <a:prstGeom prst="rect">
            <a:avLst/>
          </a:prstGeom>
          <a:noFill/>
        </p:spPr>
        <p:txBody>
          <a:bodyPr wrap="square" rtlCol="0">
            <a:spAutoFit/>
          </a:bodyPr>
          <a:lstStyle/>
          <a:p>
            <a:r>
              <a:rPr lang="fr-FR" sz="3000" dirty="0"/>
              <a:t>2 Cliquer sur compte puis sur option de connexion </a:t>
            </a:r>
          </a:p>
        </p:txBody>
      </p:sp>
      <p:sp>
        <p:nvSpPr>
          <p:cNvPr id="9" name="ZoneTexte 8">
            <a:extLst>
              <a:ext uri="{FF2B5EF4-FFF2-40B4-BE49-F238E27FC236}">
                <a16:creationId xmlns:a16="http://schemas.microsoft.com/office/drawing/2014/main" id="{77902B5B-841D-4A34-A273-9AFB5CC74990}"/>
              </a:ext>
            </a:extLst>
          </p:cNvPr>
          <p:cNvSpPr txBox="1"/>
          <p:nvPr/>
        </p:nvSpPr>
        <p:spPr>
          <a:xfrm>
            <a:off x="1072134" y="453929"/>
            <a:ext cx="8099298" cy="1323439"/>
          </a:xfrm>
          <a:prstGeom prst="rect">
            <a:avLst/>
          </a:prstGeom>
          <a:noFill/>
        </p:spPr>
        <p:txBody>
          <a:bodyPr wrap="square">
            <a:spAutoFit/>
          </a:bodyPr>
          <a:lstStyle/>
          <a:p>
            <a:r>
              <a:rPr lang="fr-FR" sz="4000" b="1" dirty="0"/>
              <a:t>Vous allez commencer par mettre un mot de passe pour votre PC</a:t>
            </a:r>
          </a:p>
        </p:txBody>
      </p:sp>
      <p:pic>
        <p:nvPicPr>
          <p:cNvPr id="3" name="Image 2">
            <a:extLst>
              <a:ext uri="{FF2B5EF4-FFF2-40B4-BE49-F238E27FC236}">
                <a16:creationId xmlns:a16="http://schemas.microsoft.com/office/drawing/2014/main" id="{03AA75D3-C8EF-EFE9-68FD-3EC047AA1F5D}"/>
              </a:ext>
            </a:extLst>
          </p:cNvPr>
          <p:cNvPicPr>
            <a:picLocks noChangeAspect="1"/>
          </p:cNvPicPr>
          <p:nvPr/>
        </p:nvPicPr>
        <p:blipFill rotWithShape="1">
          <a:blip r:embed="rId3"/>
          <a:srcRect l="15718" t="64823" r="63457"/>
          <a:stretch/>
        </p:blipFill>
        <p:spPr>
          <a:xfrm>
            <a:off x="334983" y="2141056"/>
            <a:ext cx="3328237" cy="3162462"/>
          </a:xfrm>
          <a:prstGeom prst="rect">
            <a:avLst/>
          </a:prstGeom>
        </p:spPr>
      </p:pic>
      <p:cxnSp>
        <p:nvCxnSpPr>
          <p:cNvPr id="10" name="Connecteur droit avec flèche 9">
            <a:extLst>
              <a:ext uri="{FF2B5EF4-FFF2-40B4-BE49-F238E27FC236}">
                <a16:creationId xmlns:a16="http://schemas.microsoft.com/office/drawing/2014/main" id="{08E0ED02-D84D-6B20-640D-4C7F70FA59F2}"/>
              </a:ext>
            </a:extLst>
          </p:cNvPr>
          <p:cNvCxnSpPr/>
          <p:nvPr/>
        </p:nvCxnSpPr>
        <p:spPr>
          <a:xfrm flipV="1">
            <a:off x="1420238" y="5184843"/>
            <a:ext cx="155643" cy="2633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Connecteur droit avec flèche 10">
            <a:extLst>
              <a:ext uri="{FF2B5EF4-FFF2-40B4-BE49-F238E27FC236}">
                <a16:creationId xmlns:a16="http://schemas.microsoft.com/office/drawing/2014/main" id="{D31D67C4-9974-A50F-6C70-B63C4330AFD1}"/>
              </a:ext>
            </a:extLst>
          </p:cNvPr>
          <p:cNvCxnSpPr>
            <a:cxnSpLocks/>
          </p:cNvCxnSpPr>
          <p:nvPr/>
        </p:nvCxnSpPr>
        <p:spPr>
          <a:xfrm flipV="1">
            <a:off x="894945" y="2918298"/>
            <a:ext cx="177189" cy="34857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7" name="Image 16">
            <a:extLst>
              <a:ext uri="{FF2B5EF4-FFF2-40B4-BE49-F238E27FC236}">
                <a16:creationId xmlns:a16="http://schemas.microsoft.com/office/drawing/2014/main" id="{189DDDD2-01E6-9961-C318-D39015C25BAD}"/>
              </a:ext>
            </a:extLst>
          </p:cNvPr>
          <p:cNvPicPr>
            <a:picLocks noChangeAspect="1"/>
          </p:cNvPicPr>
          <p:nvPr/>
        </p:nvPicPr>
        <p:blipFill>
          <a:blip r:embed="rId4"/>
          <a:stretch>
            <a:fillRect/>
          </a:stretch>
        </p:blipFill>
        <p:spPr>
          <a:xfrm>
            <a:off x="3913104" y="2285183"/>
            <a:ext cx="7976544" cy="1871473"/>
          </a:xfrm>
          <a:prstGeom prst="rect">
            <a:avLst/>
          </a:prstGeom>
        </p:spPr>
      </p:pic>
      <p:cxnSp>
        <p:nvCxnSpPr>
          <p:cNvPr id="18" name="Connecteur droit avec flèche 17">
            <a:extLst>
              <a:ext uri="{FF2B5EF4-FFF2-40B4-BE49-F238E27FC236}">
                <a16:creationId xmlns:a16="http://schemas.microsoft.com/office/drawing/2014/main" id="{7F7EBDEF-A384-EFC5-C9EE-C4D399D566F1}"/>
              </a:ext>
            </a:extLst>
          </p:cNvPr>
          <p:cNvCxnSpPr>
            <a:cxnSpLocks/>
          </p:cNvCxnSpPr>
          <p:nvPr/>
        </p:nvCxnSpPr>
        <p:spPr>
          <a:xfrm flipH="1" flipV="1">
            <a:off x="4938596" y="2918298"/>
            <a:ext cx="1079582" cy="169768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A6CF24DB-4331-C3E2-483C-70B0C04EDB53}"/>
              </a:ext>
            </a:extLst>
          </p:cNvPr>
          <p:cNvCxnSpPr>
            <a:cxnSpLocks/>
          </p:cNvCxnSpPr>
          <p:nvPr/>
        </p:nvCxnSpPr>
        <p:spPr>
          <a:xfrm flipV="1">
            <a:off x="6771847" y="3326860"/>
            <a:ext cx="1263200" cy="229809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654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nger son mot de passe ou celui d'un autre utilisateur sous Windows 11 -  Windows - Tutoriels - InformatiWeb">
            <a:extLst>
              <a:ext uri="{FF2B5EF4-FFF2-40B4-BE49-F238E27FC236}">
                <a16:creationId xmlns:a16="http://schemas.microsoft.com/office/drawing/2014/main" id="{C4936502-E131-51EA-79EE-1041A85316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266" b="10097"/>
          <a:stretch/>
        </p:blipFill>
        <p:spPr bwMode="auto">
          <a:xfrm>
            <a:off x="1367040" y="4545861"/>
            <a:ext cx="7648575" cy="113813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21D305E-43B7-CA10-55E4-247E57B495C3}"/>
              </a:ext>
            </a:extLst>
          </p:cNvPr>
          <p:cNvPicPr>
            <a:picLocks noChangeAspect="1"/>
          </p:cNvPicPr>
          <p:nvPr/>
        </p:nvPicPr>
        <p:blipFill>
          <a:blip r:embed="rId3"/>
          <a:stretch>
            <a:fillRect/>
          </a:stretch>
        </p:blipFill>
        <p:spPr>
          <a:xfrm>
            <a:off x="334348" y="1777368"/>
            <a:ext cx="6523285" cy="1432684"/>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D1608E0-8B18-410F-98A3-C73E17A9E82D}"/>
              </a:ext>
            </a:extLst>
          </p:cNvPr>
          <p:cNvSpPr txBox="1"/>
          <p:nvPr/>
        </p:nvSpPr>
        <p:spPr>
          <a:xfrm>
            <a:off x="932546" y="3199382"/>
            <a:ext cx="3955641" cy="1015663"/>
          </a:xfrm>
          <a:prstGeom prst="rect">
            <a:avLst/>
          </a:prstGeom>
          <a:noFill/>
        </p:spPr>
        <p:txBody>
          <a:bodyPr wrap="square" rtlCol="0">
            <a:spAutoFit/>
          </a:bodyPr>
          <a:lstStyle/>
          <a:p>
            <a:r>
              <a:rPr lang="fr-FR" sz="3000" dirty="0"/>
              <a:t>3 Cliquer sur compte mot de passe</a:t>
            </a:r>
          </a:p>
        </p:txBody>
      </p:sp>
      <p:sp>
        <p:nvSpPr>
          <p:cNvPr id="9" name="ZoneTexte 8">
            <a:extLst>
              <a:ext uri="{FF2B5EF4-FFF2-40B4-BE49-F238E27FC236}">
                <a16:creationId xmlns:a16="http://schemas.microsoft.com/office/drawing/2014/main" id="{77902B5B-841D-4A34-A273-9AFB5CC74990}"/>
              </a:ext>
            </a:extLst>
          </p:cNvPr>
          <p:cNvSpPr txBox="1"/>
          <p:nvPr/>
        </p:nvSpPr>
        <p:spPr>
          <a:xfrm>
            <a:off x="1072134" y="453929"/>
            <a:ext cx="8099298" cy="1323439"/>
          </a:xfrm>
          <a:prstGeom prst="rect">
            <a:avLst/>
          </a:prstGeom>
          <a:noFill/>
        </p:spPr>
        <p:txBody>
          <a:bodyPr wrap="square">
            <a:spAutoFit/>
          </a:bodyPr>
          <a:lstStyle/>
          <a:p>
            <a:r>
              <a:rPr lang="fr-FR" sz="4000" b="1" dirty="0"/>
              <a:t>Vous allez commencer par mettre un mot de passe pour votre PC</a:t>
            </a:r>
          </a:p>
        </p:txBody>
      </p:sp>
      <p:cxnSp>
        <p:nvCxnSpPr>
          <p:cNvPr id="18" name="Connecteur droit avec flèche 17">
            <a:extLst>
              <a:ext uri="{FF2B5EF4-FFF2-40B4-BE49-F238E27FC236}">
                <a16:creationId xmlns:a16="http://schemas.microsoft.com/office/drawing/2014/main" id="{7F7EBDEF-A384-EFC5-C9EE-C4D399D566F1}"/>
              </a:ext>
            </a:extLst>
          </p:cNvPr>
          <p:cNvCxnSpPr>
            <a:cxnSpLocks/>
          </p:cNvCxnSpPr>
          <p:nvPr/>
        </p:nvCxnSpPr>
        <p:spPr>
          <a:xfrm flipV="1">
            <a:off x="3414409" y="2393004"/>
            <a:ext cx="1274323" cy="92412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A6CF24DB-4331-C3E2-483C-70B0C04EDB53}"/>
              </a:ext>
            </a:extLst>
          </p:cNvPr>
          <p:cNvCxnSpPr>
            <a:cxnSpLocks/>
          </p:cNvCxnSpPr>
          <p:nvPr/>
        </p:nvCxnSpPr>
        <p:spPr>
          <a:xfrm flipV="1">
            <a:off x="7545700" y="5114929"/>
            <a:ext cx="246155" cy="12849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9" name="ZoneTexte 18">
            <a:extLst>
              <a:ext uri="{FF2B5EF4-FFF2-40B4-BE49-F238E27FC236}">
                <a16:creationId xmlns:a16="http://schemas.microsoft.com/office/drawing/2014/main" id="{05E4E641-09C1-D9E6-EB65-68824BDB432E}"/>
              </a:ext>
            </a:extLst>
          </p:cNvPr>
          <p:cNvSpPr txBox="1"/>
          <p:nvPr/>
        </p:nvSpPr>
        <p:spPr>
          <a:xfrm>
            <a:off x="4118179" y="6127072"/>
            <a:ext cx="3955641" cy="553998"/>
          </a:xfrm>
          <a:prstGeom prst="rect">
            <a:avLst/>
          </a:prstGeom>
          <a:noFill/>
        </p:spPr>
        <p:txBody>
          <a:bodyPr wrap="square" rtlCol="0">
            <a:spAutoFit/>
          </a:bodyPr>
          <a:lstStyle/>
          <a:p>
            <a:r>
              <a:rPr lang="fr-FR" sz="3000" dirty="0"/>
              <a:t>4 Cliquer sur ajouter</a:t>
            </a:r>
          </a:p>
        </p:txBody>
      </p:sp>
    </p:spTree>
    <p:extLst>
      <p:ext uri="{BB962C8B-B14F-4D97-AF65-F5344CB8AC3E}">
        <p14:creationId xmlns:p14="http://schemas.microsoft.com/office/powerpoint/2010/main" val="7389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3D7F326-B764-4875-ACFF-30FD4D194789}"/>
              </a:ext>
            </a:extLst>
          </p:cNvPr>
          <p:cNvSpPr txBox="1"/>
          <p:nvPr/>
        </p:nvSpPr>
        <p:spPr>
          <a:xfrm>
            <a:off x="627592" y="5402068"/>
            <a:ext cx="3807248" cy="1477328"/>
          </a:xfrm>
          <a:prstGeom prst="rect">
            <a:avLst/>
          </a:prstGeom>
          <a:noFill/>
        </p:spPr>
        <p:txBody>
          <a:bodyPr wrap="square" rtlCol="0">
            <a:spAutoFit/>
          </a:bodyPr>
          <a:lstStyle/>
          <a:p>
            <a:pPr algn="ctr"/>
            <a:r>
              <a:rPr lang="fr-FR" sz="3000" dirty="0"/>
              <a:t>5 Taper votre mot de passe et une indication pour le retrouver</a:t>
            </a:r>
          </a:p>
        </p:txBody>
      </p:sp>
      <p:sp>
        <p:nvSpPr>
          <p:cNvPr id="8" name="ZoneTexte 7">
            <a:extLst>
              <a:ext uri="{FF2B5EF4-FFF2-40B4-BE49-F238E27FC236}">
                <a16:creationId xmlns:a16="http://schemas.microsoft.com/office/drawing/2014/main" id="{5D1608E0-8B18-410F-98A3-C73E17A9E82D}"/>
              </a:ext>
            </a:extLst>
          </p:cNvPr>
          <p:cNvSpPr txBox="1"/>
          <p:nvPr/>
        </p:nvSpPr>
        <p:spPr>
          <a:xfrm>
            <a:off x="6958573" y="6140732"/>
            <a:ext cx="3807248" cy="553998"/>
          </a:xfrm>
          <a:prstGeom prst="rect">
            <a:avLst/>
          </a:prstGeom>
          <a:noFill/>
        </p:spPr>
        <p:txBody>
          <a:bodyPr wrap="square" rtlCol="0">
            <a:spAutoFit/>
          </a:bodyPr>
          <a:lstStyle/>
          <a:p>
            <a:r>
              <a:rPr lang="fr-FR" sz="3000" dirty="0"/>
              <a:t>6 Cliquer sur terminer</a:t>
            </a:r>
          </a:p>
        </p:txBody>
      </p:sp>
      <p:pic>
        <p:nvPicPr>
          <p:cNvPr id="10" name="Image 9">
            <a:extLst>
              <a:ext uri="{FF2B5EF4-FFF2-40B4-BE49-F238E27FC236}">
                <a16:creationId xmlns:a16="http://schemas.microsoft.com/office/drawing/2014/main" id="{3DBD77B6-347A-43E7-AFB3-3601D4DD8524}"/>
              </a:ext>
            </a:extLst>
          </p:cNvPr>
          <p:cNvPicPr/>
          <p:nvPr/>
        </p:nvPicPr>
        <p:blipFill rotWithShape="1">
          <a:blip r:embed="rId3">
            <a:extLst>
              <a:ext uri="{28A0092B-C50C-407E-A947-70E740481C1C}">
                <a14:useLocalDpi xmlns:a14="http://schemas.microsoft.com/office/drawing/2010/main" val="0"/>
              </a:ext>
            </a:extLst>
          </a:blip>
          <a:srcRect/>
          <a:stretch/>
        </p:blipFill>
        <p:spPr>
          <a:xfrm>
            <a:off x="301751" y="489942"/>
            <a:ext cx="5146991" cy="4987313"/>
          </a:xfrm>
          <a:prstGeom prst="rect">
            <a:avLst/>
          </a:prstGeom>
        </p:spPr>
      </p:pic>
      <p:pic>
        <p:nvPicPr>
          <p:cNvPr id="12" name="Image 11">
            <a:extLst>
              <a:ext uri="{FF2B5EF4-FFF2-40B4-BE49-F238E27FC236}">
                <a16:creationId xmlns:a16="http://schemas.microsoft.com/office/drawing/2014/main" id="{9260B7C6-BEE7-44F9-8449-47A5A2B55C8F}"/>
              </a:ext>
            </a:extLst>
          </p:cNvPr>
          <p:cNvPicPr/>
          <p:nvPr/>
        </p:nvPicPr>
        <p:blipFill rotWithShape="1">
          <a:blip r:embed="rId4">
            <a:extLst>
              <a:ext uri="{28A0092B-C50C-407E-A947-70E740481C1C}">
                <a14:useLocalDpi xmlns:a14="http://schemas.microsoft.com/office/drawing/2010/main" val="0"/>
              </a:ext>
            </a:extLst>
          </a:blip>
          <a:srcRect/>
          <a:stretch/>
        </p:blipFill>
        <p:spPr>
          <a:xfrm>
            <a:off x="6295092" y="978485"/>
            <a:ext cx="5146991" cy="5163648"/>
          </a:xfrm>
          <a:prstGeom prst="rect">
            <a:avLst/>
          </a:prstGeom>
        </p:spPr>
      </p:pic>
    </p:spTree>
    <p:extLst>
      <p:ext uri="{BB962C8B-B14F-4D97-AF65-F5344CB8AC3E}">
        <p14:creationId xmlns:p14="http://schemas.microsoft.com/office/powerpoint/2010/main" val="128046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E68B177-684F-4D42-AECD-E3C56104816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95949" y="1575865"/>
            <a:ext cx="8888362" cy="4805272"/>
          </a:xfrm>
          <a:prstGeom prst="rect">
            <a:avLst/>
          </a:prstGeom>
        </p:spPr>
      </p:pic>
      <p:sp>
        <p:nvSpPr>
          <p:cNvPr id="7" name="ZoneTexte 6">
            <a:extLst>
              <a:ext uri="{FF2B5EF4-FFF2-40B4-BE49-F238E27FC236}">
                <a16:creationId xmlns:a16="http://schemas.microsoft.com/office/drawing/2014/main" id="{089CA9F6-B213-4918-8CB6-0890E546D336}"/>
              </a:ext>
            </a:extLst>
          </p:cNvPr>
          <p:cNvSpPr txBox="1"/>
          <p:nvPr/>
        </p:nvSpPr>
        <p:spPr>
          <a:xfrm>
            <a:off x="952056" y="691178"/>
            <a:ext cx="10642536" cy="553998"/>
          </a:xfrm>
          <a:prstGeom prst="rect">
            <a:avLst/>
          </a:prstGeom>
          <a:noFill/>
        </p:spPr>
        <p:txBody>
          <a:bodyPr wrap="square" rtlCol="0">
            <a:spAutoFit/>
          </a:bodyPr>
          <a:lstStyle/>
          <a:p>
            <a:r>
              <a:rPr lang="fr-FR" sz="3000" dirty="0"/>
              <a:t>A la prochaine connexion, vous devrez rentrer votre mot de passe</a:t>
            </a:r>
          </a:p>
        </p:txBody>
      </p:sp>
      <p:pic>
        <p:nvPicPr>
          <p:cNvPr id="9" name="Picture 2" descr="GE RVB mini">
            <a:extLst>
              <a:ext uri="{FF2B5EF4-FFF2-40B4-BE49-F238E27FC236}">
                <a16:creationId xmlns:a16="http://schemas.microsoft.com/office/drawing/2014/main" id="{20263160-360D-4BA8-8C6D-BCE84A77E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3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748528" y="272000"/>
            <a:ext cx="9959095" cy="707886"/>
          </a:xfrm>
          <a:prstGeom prst="rect">
            <a:avLst/>
          </a:prstGeom>
          <a:noFill/>
        </p:spPr>
        <p:txBody>
          <a:bodyPr wrap="square" rtlCol="0">
            <a:spAutoFit/>
          </a:bodyPr>
          <a:lstStyle/>
          <a:p>
            <a:r>
              <a:rPr lang="fr-FR" sz="4000" b="1" u="sng" dirty="0">
                <a:solidFill>
                  <a:schemeClr val="accent6">
                    <a:lumMod val="75000"/>
                  </a:schemeClr>
                </a:solidFill>
              </a:rPr>
              <a:t>Sommaire</a:t>
            </a:r>
          </a:p>
        </p:txBody>
      </p:sp>
      <p:sp>
        <p:nvSpPr>
          <p:cNvPr id="5" name="ZoneTexte 4">
            <a:extLst>
              <a:ext uri="{FF2B5EF4-FFF2-40B4-BE49-F238E27FC236}">
                <a16:creationId xmlns:a16="http://schemas.microsoft.com/office/drawing/2014/main" id="{4211101D-D756-458E-81D5-C17324FFBA1C}"/>
              </a:ext>
            </a:extLst>
          </p:cNvPr>
          <p:cNvSpPr txBox="1"/>
          <p:nvPr/>
        </p:nvSpPr>
        <p:spPr>
          <a:xfrm>
            <a:off x="301752" y="1469234"/>
            <a:ext cx="11890248" cy="4401205"/>
          </a:xfrm>
          <a:prstGeom prst="rect">
            <a:avLst/>
          </a:prstGeom>
          <a:noFill/>
        </p:spPr>
        <p:txBody>
          <a:bodyPr wrap="square" rtlCol="0">
            <a:spAutoFit/>
          </a:bodyPr>
          <a:lstStyle/>
          <a:p>
            <a:pPr marL="457200" indent="-457200" algn="just">
              <a:buFont typeface="Arial" panose="020B0604020202020204" pitchFamily="34" charset="0"/>
              <a:buChar char="•"/>
            </a:pPr>
            <a:r>
              <a:rPr lang="fr-FR" sz="2800" dirty="0"/>
              <a:t>Présentation du matériel, démarche à suivre en cas de panne ou de vol</a:t>
            </a:r>
          </a:p>
          <a:p>
            <a:pPr marL="457200" indent="-457200" algn="just">
              <a:buFont typeface="Arial" panose="020B0604020202020204" pitchFamily="34" charset="0"/>
              <a:buChar char="•"/>
            </a:pPr>
            <a:r>
              <a:rPr lang="fr-FR" sz="2800" dirty="0"/>
              <a:t>Mise en route, mot de passe</a:t>
            </a:r>
          </a:p>
          <a:p>
            <a:pPr marL="457200" indent="-457200" algn="just">
              <a:buFont typeface="Arial" panose="020B0604020202020204" pitchFamily="34" charset="0"/>
              <a:buChar char="•"/>
            </a:pPr>
            <a:r>
              <a:rPr lang="fr-FR" sz="2800" dirty="0"/>
              <a:t>Connexion au wifi Etablissement</a:t>
            </a:r>
          </a:p>
          <a:p>
            <a:pPr marL="457200" indent="-457200" algn="just">
              <a:buFont typeface="Arial" panose="020B0604020202020204" pitchFamily="34" charset="0"/>
              <a:buChar char="•"/>
            </a:pPr>
            <a:r>
              <a:rPr lang="fr-FR" sz="2800" dirty="0"/>
              <a:t>Activation d’Office</a:t>
            </a:r>
          </a:p>
          <a:p>
            <a:pPr marL="457200" indent="-457200" algn="just">
              <a:buFont typeface="Arial" panose="020B0604020202020204" pitchFamily="34" charset="0"/>
              <a:buChar char="•"/>
            </a:pPr>
            <a:r>
              <a:rPr lang="fr-FR" sz="2800" dirty="0"/>
              <a:t>Accéder aux ouvrages numériques</a:t>
            </a:r>
          </a:p>
          <a:p>
            <a:pPr marL="457200" indent="-457200" algn="just">
              <a:buFont typeface="Arial" panose="020B0604020202020204" pitchFamily="34" charset="0"/>
              <a:buChar char="•"/>
            </a:pPr>
            <a:r>
              <a:rPr lang="fr-FR" sz="2800" dirty="0"/>
              <a:t>Création d’une session </a:t>
            </a:r>
            <a:r>
              <a:rPr lang="fr-FR" sz="2800" dirty="0" err="1"/>
              <a:t>windows</a:t>
            </a:r>
            <a:r>
              <a:rPr lang="fr-FR" sz="2800" dirty="0"/>
              <a:t> perso</a:t>
            </a:r>
          </a:p>
          <a:p>
            <a:pPr marL="457200" indent="-457200" algn="just">
              <a:buFont typeface="Arial" panose="020B0604020202020204" pitchFamily="34" charset="0"/>
              <a:buChar char="•"/>
            </a:pPr>
            <a:r>
              <a:rPr lang="fr-FR" sz="2800" dirty="0"/>
              <a:t>Configurer son navigateur pour télécharger un fichier</a:t>
            </a:r>
          </a:p>
          <a:p>
            <a:pPr marL="457200" indent="-457200" algn="just">
              <a:buFont typeface="Arial" panose="020B0604020202020204" pitchFamily="34" charset="0"/>
              <a:buChar char="•"/>
            </a:pPr>
            <a:r>
              <a:rPr lang="fr-FR" sz="2800" dirty="0"/>
              <a:t>Les bons usages du numériques</a:t>
            </a:r>
          </a:p>
          <a:p>
            <a:pPr marL="457200" indent="-457200" algn="just">
              <a:buFont typeface="Arial" panose="020B0604020202020204" pitchFamily="34" charset="0"/>
              <a:buChar char="•"/>
            </a:pPr>
            <a:r>
              <a:rPr lang="fr-FR" sz="2800" dirty="0"/>
              <a:t>Questions </a:t>
            </a:r>
          </a:p>
          <a:p>
            <a:pPr marL="457200" indent="-457200" algn="just">
              <a:buFont typeface="Arial" panose="020B0604020202020204" pitchFamily="34" charset="0"/>
              <a:buChar char="•"/>
            </a:pPr>
            <a:endParaRPr lang="fr-FR" sz="2800" dirty="0"/>
          </a:p>
        </p:txBody>
      </p:sp>
    </p:spTree>
    <p:extLst>
      <p:ext uri="{BB962C8B-B14F-4D97-AF65-F5344CB8AC3E}">
        <p14:creationId xmlns:p14="http://schemas.microsoft.com/office/powerpoint/2010/main" val="277552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748528" y="272000"/>
            <a:ext cx="9959095" cy="707886"/>
          </a:xfrm>
          <a:prstGeom prst="rect">
            <a:avLst/>
          </a:prstGeom>
          <a:noFill/>
        </p:spPr>
        <p:txBody>
          <a:bodyPr wrap="square" rtlCol="0">
            <a:spAutoFit/>
          </a:bodyPr>
          <a:lstStyle/>
          <a:p>
            <a:r>
              <a:rPr lang="fr-FR" sz="4000" b="1" u="sng" dirty="0">
                <a:solidFill>
                  <a:schemeClr val="accent6">
                    <a:lumMod val="75000"/>
                  </a:schemeClr>
                </a:solidFill>
              </a:rPr>
              <a:t>Se connecter au wifi Etablissement</a:t>
            </a:r>
          </a:p>
        </p:txBody>
      </p:sp>
      <p:sp>
        <p:nvSpPr>
          <p:cNvPr id="5" name="ZoneTexte 4">
            <a:extLst>
              <a:ext uri="{FF2B5EF4-FFF2-40B4-BE49-F238E27FC236}">
                <a16:creationId xmlns:a16="http://schemas.microsoft.com/office/drawing/2014/main" id="{4211101D-D756-458E-81D5-C17324FFBA1C}"/>
              </a:ext>
            </a:extLst>
          </p:cNvPr>
          <p:cNvSpPr txBox="1"/>
          <p:nvPr/>
        </p:nvSpPr>
        <p:spPr>
          <a:xfrm>
            <a:off x="0" y="966314"/>
            <a:ext cx="12192000" cy="1815882"/>
          </a:xfrm>
          <a:prstGeom prst="rect">
            <a:avLst/>
          </a:prstGeom>
          <a:noFill/>
        </p:spPr>
        <p:txBody>
          <a:bodyPr wrap="square" rtlCol="0">
            <a:spAutoFit/>
          </a:bodyPr>
          <a:lstStyle/>
          <a:p>
            <a:pPr algn="just"/>
            <a:r>
              <a:rPr lang="fr-FR" sz="2800" dirty="0"/>
              <a:t>Afin de « provisionner » votre ordinateur, il est nécessaire de se connecter à un premier réseau wifi (SSID) appelé </a:t>
            </a:r>
            <a:r>
              <a:rPr lang="fr-FR" sz="2800" b="1" dirty="0"/>
              <a:t>« </a:t>
            </a:r>
            <a:r>
              <a:rPr lang="fr-FR" sz="2800" b="1" dirty="0" err="1"/>
              <a:t>Etablissement_enregistrement</a:t>
            </a:r>
            <a:r>
              <a:rPr lang="fr-FR" sz="2800" b="1" dirty="0"/>
              <a:t> »</a:t>
            </a:r>
            <a:r>
              <a:rPr lang="fr-FR" sz="2800" dirty="0"/>
              <a:t>. Pour cela, cliquez sur le logo wifi situé dans la barre des tâches (     ), et sélectionnez le réseau wifi (SSID) puis connecter : </a:t>
            </a:r>
          </a:p>
        </p:txBody>
      </p:sp>
      <p:pic>
        <p:nvPicPr>
          <p:cNvPr id="7" name="Image 6">
            <a:extLst>
              <a:ext uri="{FF2B5EF4-FFF2-40B4-BE49-F238E27FC236}">
                <a16:creationId xmlns:a16="http://schemas.microsoft.com/office/drawing/2014/main" id="{7332F393-216B-4C3A-9310-27EAF67C3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327" y="1890031"/>
            <a:ext cx="361950" cy="390525"/>
          </a:xfrm>
          <a:prstGeom prst="rect">
            <a:avLst/>
          </a:prstGeom>
        </p:spPr>
      </p:pic>
      <p:pic>
        <p:nvPicPr>
          <p:cNvPr id="9" name="Image 8">
            <a:extLst>
              <a:ext uri="{FF2B5EF4-FFF2-40B4-BE49-F238E27FC236}">
                <a16:creationId xmlns:a16="http://schemas.microsoft.com/office/drawing/2014/main" id="{C8511391-7C14-4144-B8C1-FC1B3C748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30" y="2763713"/>
            <a:ext cx="7585138" cy="4094287"/>
          </a:xfrm>
          <a:prstGeom prst="rect">
            <a:avLst/>
          </a:prstGeom>
        </p:spPr>
      </p:pic>
      <p:sp>
        <p:nvSpPr>
          <p:cNvPr id="8" name="ZoneTexte 7">
            <a:extLst>
              <a:ext uri="{FF2B5EF4-FFF2-40B4-BE49-F238E27FC236}">
                <a16:creationId xmlns:a16="http://schemas.microsoft.com/office/drawing/2014/main" id="{A91B9201-E309-46DF-903B-B2040B4212AA}"/>
              </a:ext>
            </a:extLst>
          </p:cNvPr>
          <p:cNvSpPr txBox="1"/>
          <p:nvPr/>
        </p:nvSpPr>
        <p:spPr>
          <a:xfrm>
            <a:off x="8557678" y="3476510"/>
            <a:ext cx="3209544" cy="954107"/>
          </a:xfrm>
          <a:prstGeom prst="rect">
            <a:avLst/>
          </a:prstGeom>
          <a:noFill/>
        </p:spPr>
        <p:txBody>
          <a:bodyPr wrap="square" rtlCol="0">
            <a:spAutoFit/>
          </a:bodyPr>
          <a:lstStyle/>
          <a:p>
            <a:pPr algn="just"/>
            <a:r>
              <a:rPr lang="fr-FR" sz="2800" b="1" dirty="0"/>
              <a:t>Ne surtout pas cocher cette case !!!</a:t>
            </a:r>
          </a:p>
        </p:txBody>
      </p:sp>
      <p:cxnSp>
        <p:nvCxnSpPr>
          <p:cNvPr id="4" name="Connecteur droit avec flèche 3">
            <a:extLst>
              <a:ext uri="{FF2B5EF4-FFF2-40B4-BE49-F238E27FC236}">
                <a16:creationId xmlns:a16="http://schemas.microsoft.com/office/drawing/2014/main" id="{A111CC62-639F-484D-9A90-061E186223BA}"/>
              </a:ext>
            </a:extLst>
          </p:cNvPr>
          <p:cNvCxnSpPr/>
          <p:nvPr/>
        </p:nvCxnSpPr>
        <p:spPr>
          <a:xfrm flipH="1">
            <a:off x="5806440" y="4169664"/>
            <a:ext cx="2670048" cy="17338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864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C361D84A-1656-4C0E-8C07-931BA4BC2B0D}"/>
              </a:ext>
            </a:extLst>
          </p:cNvPr>
          <p:cNvSpPr txBox="1"/>
          <p:nvPr/>
        </p:nvSpPr>
        <p:spPr>
          <a:xfrm>
            <a:off x="640080" y="1169840"/>
            <a:ext cx="6272784" cy="4832092"/>
          </a:xfrm>
          <a:prstGeom prst="rect">
            <a:avLst/>
          </a:prstGeom>
          <a:noFill/>
        </p:spPr>
        <p:txBody>
          <a:bodyPr wrap="square" rtlCol="0">
            <a:spAutoFit/>
          </a:bodyPr>
          <a:lstStyle/>
          <a:p>
            <a:pPr algn="just"/>
            <a:r>
              <a:rPr lang="fr-FR" sz="2800" dirty="0"/>
              <a:t>Une fois connecté, un portail captif apparaîtra automatiquement. Si ce n’est pas le cas (cela dépend des versions de Windows), lancez Internet Explorer (ou autre navigateur), et aller sur une simple URL « dna.fr » ou « google.fr ».</a:t>
            </a:r>
          </a:p>
          <a:p>
            <a:pPr algn="just"/>
            <a:endParaRPr lang="fr-FR" sz="2800" dirty="0"/>
          </a:p>
          <a:p>
            <a:pPr algn="just"/>
            <a:r>
              <a:rPr lang="fr-FR" sz="2800" b="1" dirty="0"/>
              <a:t>Il faudra alors utiliser le compte servant à se connecter sur les ordinateurs du réseau pédagogique du lycée (compte ACL). </a:t>
            </a:r>
          </a:p>
        </p:txBody>
      </p:sp>
      <p:pic>
        <p:nvPicPr>
          <p:cNvPr id="6" name="Image 5" descr="Une image contenant texte&#10;&#10;Description générée automatiquement">
            <a:extLst>
              <a:ext uri="{FF2B5EF4-FFF2-40B4-BE49-F238E27FC236}">
                <a16:creationId xmlns:a16="http://schemas.microsoft.com/office/drawing/2014/main" id="{C3F231A5-9419-4FD2-8365-AB1444B07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528" y="1169840"/>
            <a:ext cx="3712189" cy="5637027"/>
          </a:xfrm>
          <a:prstGeom prst="rect">
            <a:avLst/>
          </a:prstGeom>
        </p:spPr>
      </p:pic>
    </p:spTree>
    <p:extLst>
      <p:ext uri="{BB962C8B-B14F-4D97-AF65-F5344CB8AC3E}">
        <p14:creationId xmlns:p14="http://schemas.microsoft.com/office/powerpoint/2010/main" val="212115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410675" y="1699873"/>
            <a:ext cx="5825534" cy="2677656"/>
          </a:xfrm>
          <a:prstGeom prst="rect">
            <a:avLst/>
          </a:prstGeom>
          <a:noFill/>
        </p:spPr>
        <p:txBody>
          <a:bodyPr wrap="square" rtlCol="0">
            <a:spAutoFit/>
          </a:bodyPr>
          <a:lstStyle/>
          <a:p>
            <a:pPr algn="just"/>
            <a:r>
              <a:rPr lang="fr-FR" sz="2800" dirty="0"/>
              <a:t> </a:t>
            </a:r>
          </a:p>
          <a:p>
            <a:pPr algn="just"/>
            <a:r>
              <a:rPr lang="fr-FR" sz="2800" dirty="0"/>
              <a:t>Un bouton « Téléchargez et démarrez » sera présent sur la page suivante, et en cliquant dessus, l’outil de configuration sera automatiquement téléchargé: </a:t>
            </a:r>
          </a:p>
        </p:txBody>
      </p:sp>
      <p:pic>
        <p:nvPicPr>
          <p:cNvPr id="6" name="Image 5" descr="Une image contenant texte&#10;&#10;Description générée automatiquement">
            <a:extLst>
              <a:ext uri="{FF2B5EF4-FFF2-40B4-BE49-F238E27FC236}">
                <a16:creationId xmlns:a16="http://schemas.microsoft.com/office/drawing/2014/main" id="{EA7F1CBD-DC0D-48FF-AC48-12DCF9097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047" y="1437132"/>
            <a:ext cx="5305425" cy="4495800"/>
          </a:xfrm>
          <a:prstGeom prst="rect">
            <a:avLst/>
          </a:prstGeom>
        </p:spPr>
      </p:pic>
    </p:spTree>
    <p:extLst>
      <p:ext uri="{BB962C8B-B14F-4D97-AF65-F5344CB8AC3E}">
        <p14:creationId xmlns:p14="http://schemas.microsoft.com/office/powerpoint/2010/main" val="145933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351722" y="1084677"/>
            <a:ext cx="11577109" cy="1815882"/>
          </a:xfrm>
          <a:prstGeom prst="rect">
            <a:avLst/>
          </a:prstGeom>
          <a:noFill/>
        </p:spPr>
        <p:txBody>
          <a:bodyPr wrap="square" rtlCol="0">
            <a:spAutoFit/>
          </a:bodyPr>
          <a:lstStyle/>
          <a:p>
            <a:r>
              <a:rPr lang="fr-FR" sz="2800" dirty="0"/>
              <a:t>Lorsque Aruba QuickConnect.exe est téléchargé, il suffit de cliquer dessus pour l’exécuter. </a:t>
            </a:r>
          </a:p>
          <a:p>
            <a:r>
              <a:rPr lang="fr-FR" sz="2800" dirty="0"/>
              <a:t>Il est possible qu’une confirmation soit demandée lors du lancement du logiciel. Dans ce cas, cliquez simplement sur « Exécuter » : </a:t>
            </a:r>
          </a:p>
        </p:txBody>
      </p:sp>
      <p:pic>
        <p:nvPicPr>
          <p:cNvPr id="5" name="Image 4" descr="Une image contenant texte&#10;&#10;Description générée automatiquement">
            <a:extLst>
              <a:ext uri="{FF2B5EF4-FFF2-40B4-BE49-F238E27FC236}">
                <a16:creationId xmlns:a16="http://schemas.microsoft.com/office/drawing/2014/main" id="{E362C4D5-4FC8-4757-8E5E-BA6A8445C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 y="3083174"/>
            <a:ext cx="3962778" cy="3659655"/>
          </a:xfrm>
          <a:prstGeom prst="rect">
            <a:avLst/>
          </a:prstGeom>
        </p:spPr>
      </p:pic>
      <p:pic>
        <p:nvPicPr>
          <p:cNvPr id="8" name="Image 7">
            <a:extLst>
              <a:ext uri="{FF2B5EF4-FFF2-40B4-BE49-F238E27FC236}">
                <a16:creationId xmlns:a16="http://schemas.microsoft.com/office/drawing/2014/main" id="{5D44A88A-ADEF-40D6-BDB5-34DAF0034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066" y="3083174"/>
            <a:ext cx="4531174" cy="3698238"/>
          </a:xfrm>
          <a:prstGeom prst="rect">
            <a:avLst/>
          </a:prstGeom>
        </p:spPr>
      </p:pic>
    </p:spTree>
    <p:extLst>
      <p:ext uri="{BB962C8B-B14F-4D97-AF65-F5344CB8AC3E}">
        <p14:creationId xmlns:p14="http://schemas.microsoft.com/office/powerpoint/2010/main" val="2921025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419818" y="1251886"/>
            <a:ext cx="11577109" cy="954107"/>
          </a:xfrm>
          <a:prstGeom prst="rect">
            <a:avLst/>
          </a:prstGeom>
          <a:noFill/>
        </p:spPr>
        <p:txBody>
          <a:bodyPr wrap="square" rtlCol="0">
            <a:spAutoFit/>
          </a:bodyPr>
          <a:lstStyle/>
          <a:p>
            <a:r>
              <a:rPr lang="fr-FR" sz="2800" dirty="0"/>
              <a:t>Une fois lancé, cliquez sur « Next ». La configuration de la machine va alors démarrer : </a:t>
            </a:r>
          </a:p>
        </p:txBody>
      </p:sp>
      <p:pic>
        <p:nvPicPr>
          <p:cNvPr id="6" name="Image 5">
            <a:extLst>
              <a:ext uri="{FF2B5EF4-FFF2-40B4-BE49-F238E27FC236}">
                <a16:creationId xmlns:a16="http://schemas.microsoft.com/office/drawing/2014/main" id="{F9483CAC-1060-4B5B-9C73-557541C91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768" y="2205993"/>
            <a:ext cx="6175819" cy="4410092"/>
          </a:xfrm>
          <a:prstGeom prst="rect">
            <a:avLst/>
          </a:prstGeom>
        </p:spPr>
      </p:pic>
    </p:spTree>
    <p:extLst>
      <p:ext uri="{BB962C8B-B14F-4D97-AF65-F5344CB8AC3E}">
        <p14:creationId xmlns:p14="http://schemas.microsoft.com/office/powerpoint/2010/main" val="348349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402884" y="979886"/>
            <a:ext cx="11577109" cy="1384995"/>
          </a:xfrm>
          <a:prstGeom prst="rect">
            <a:avLst/>
          </a:prstGeom>
          <a:noFill/>
        </p:spPr>
        <p:txBody>
          <a:bodyPr wrap="square" rtlCol="0">
            <a:spAutoFit/>
          </a:bodyPr>
          <a:lstStyle/>
          <a:p>
            <a:pPr algn="just"/>
            <a:r>
              <a:rPr lang="fr-FR" sz="2800" dirty="0"/>
              <a:t>Durant la configuration, trois certificats (utilisateur, et </a:t>
            </a:r>
            <a:r>
              <a:rPr lang="fr-FR" sz="2800" dirty="0" err="1"/>
              <a:t>Clearpass</a:t>
            </a:r>
            <a:r>
              <a:rPr lang="fr-FR" sz="2800" dirty="0"/>
              <a:t>) seront téléchargés. Il faudra alors accepter l’installation de ces certificats en cliquant sur « Oui » à chaque demande: </a:t>
            </a:r>
          </a:p>
        </p:txBody>
      </p:sp>
      <p:pic>
        <p:nvPicPr>
          <p:cNvPr id="5" name="Image 4" descr="Une image contenant texte&#10;&#10;Description générée automatiquement">
            <a:extLst>
              <a:ext uri="{FF2B5EF4-FFF2-40B4-BE49-F238E27FC236}">
                <a16:creationId xmlns:a16="http://schemas.microsoft.com/office/drawing/2014/main" id="{01029684-8F15-4FA7-B80F-D5F6A3A9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832" y="2041483"/>
            <a:ext cx="6096000" cy="4572000"/>
          </a:xfrm>
          <a:prstGeom prst="rect">
            <a:avLst/>
          </a:prstGeom>
        </p:spPr>
      </p:pic>
    </p:spTree>
    <p:extLst>
      <p:ext uri="{BB962C8B-B14F-4D97-AF65-F5344CB8AC3E}">
        <p14:creationId xmlns:p14="http://schemas.microsoft.com/office/powerpoint/2010/main" val="948701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419818" y="1251886"/>
            <a:ext cx="11577109" cy="523220"/>
          </a:xfrm>
          <a:prstGeom prst="rect">
            <a:avLst/>
          </a:prstGeom>
          <a:noFill/>
        </p:spPr>
        <p:txBody>
          <a:bodyPr wrap="square" rtlCol="0">
            <a:spAutoFit/>
          </a:bodyPr>
          <a:lstStyle/>
          <a:p>
            <a:r>
              <a:rPr lang="fr-FR" sz="2800" dirty="0"/>
              <a:t>Un message confirmant la fin de l’installation va ensuite être affiché : </a:t>
            </a:r>
          </a:p>
        </p:txBody>
      </p:sp>
      <p:pic>
        <p:nvPicPr>
          <p:cNvPr id="6" name="Image 5">
            <a:extLst>
              <a:ext uri="{FF2B5EF4-FFF2-40B4-BE49-F238E27FC236}">
                <a16:creationId xmlns:a16="http://schemas.microsoft.com/office/drawing/2014/main" id="{80DD6707-578C-4B8D-B1DA-45D76FD88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354" y="1842831"/>
            <a:ext cx="6403942" cy="4743169"/>
          </a:xfrm>
          <a:prstGeom prst="rect">
            <a:avLst/>
          </a:prstGeom>
        </p:spPr>
      </p:pic>
    </p:spTree>
    <p:extLst>
      <p:ext uri="{BB962C8B-B14F-4D97-AF65-F5344CB8AC3E}">
        <p14:creationId xmlns:p14="http://schemas.microsoft.com/office/powerpoint/2010/main" val="2346221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219456" y="1251886"/>
            <a:ext cx="5876543" cy="3970318"/>
          </a:xfrm>
          <a:prstGeom prst="rect">
            <a:avLst/>
          </a:prstGeom>
          <a:noFill/>
        </p:spPr>
        <p:txBody>
          <a:bodyPr wrap="square" rtlCol="0">
            <a:spAutoFit/>
          </a:bodyPr>
          <a:lstStyle/>
          <a:p>
            <a:pPr algn="just"/>
            <a:r>
              <a:rPr lang="fr-FR" sz="2800" dirty="0"/>
              <a:t>En cliquant sur « </a:t>
            </a:r>
            <a:r>
              <a:rPr lang="fr-FR" sz="2800" dirty="0" err="1"/>
              <a:t>Connect</a:t>
            </a:r>
            <a:r>
              <a:rPr lang="fr-FR" sz="2800" dirty="0"/>
              <a:t> », la carte wifi va être désactivée, puis réactivée, et l’utilisateur sera automatiquement connecté au réseau wifi (SSID) « </a:t>
            </a:r>
            <a:r>
              <a:rPr lang="fr-FR" sz="2800" b="1" dirty="0"/>
              <a:t>Etablissement</a:t>
            </a:r>
            <a:r>
              <a:rPr lang="fr-FR" sz="2800" dirty="0"/>
              <a:t> » par le biais de son certificat tout juste créé.</a:t>
            </a:r>
          </a:p>
          <a:p>
            <a:pPr algn="just"/>
            <a:r>
              <a:rPr lang="fr-FR" sz="2800" dirty="0"/>
              <a:t>L’adresse IP ainsi que la confirmation de connexion seront affichées sur l’outil </a:t>
            </a:r>
            <a:r>
              <a:rPr lang="fr-FR" sz="2800" dirty="0" err="1"/>
              <a:t>QuickConnect</a:t>
            </a:r>
            <a:r>
              <a:rPr lang="fr-FR" sz="2800" dirty="0"/>
              <a:t> : </a:t>
            </a:r>
          </a:p>
        </p:txBody>
      </p:sp>
      <p:pic>
        <p:nvPicPr>
          <p:cNvPr id="5" name="Image 4">
            <a:extLst>
              <a:ext uri="{FF2B5EF4-FFF2-40B4-BE49-F238E27FC236}">
                <a16:creationId xmlns:a16="http://schemas.microsoft.com/office/drawing/2014/main" id="{039CBD89-7440-466D-A31D-5B1A6D35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996" y="1422666"/>
            <a:ext cx="5705547" cy="4312062"/>
          </a:xfrm>
          <a:prstGeom prst="rect">
            <a:avLst/>
          </a:prstGeom>
        </p:spPr>
      </p:pic>
    </p:spTree>
    <p:extLst>
      <p:ext uri="{BB962C8B-B14F-4D97-AF65-F5344CB8AC3E}">
        <p14:creationId xmlns:p14="http://schemas.microsoft.com/office/powerpoint/2010/main" val="4253044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4461D22-3430-4F1F-9C5C-59464B2E16CF}"/>
              </a:ext>
            </a:extLst>
          </p:cNvPr>
          <p:cNvSpPr txBox="1"/>
          <p:nvPr/>
        </p:nvSpPr>
        <p:spPr>
          <a:xfrm>
            <a:off x="193549" y="1108517"/>
            <a:ext cx="11657075" cy="892552"/>
          </a:xfrm>
          <a:prstGeom prst="rect">
            <a:avLst/>
          </a:prstGeom>
          <a:noFill/>
        </p:spPr>
        <p:txBody>
          <a:bodyPr wrap="square" rtlCol="0">
            <a:spAutoFit/>
          </a:bodyPr>
          <a:lstStyle/>
          <a:p>
            <a:pPr algn="just"/>
            <a:r>
              <a:rPr lang="fr-FR" sz="2600" b="1" u="sng" dirty="0"/>
              <a:t>Désactiver la connexion automatique du wifi « </a:t>
            </a:r>
            <a:r>
              <a:rPr lang="fr-FR" sz="2600" b="1" u="sng" dirty="0" err="1"/>
              <a:t>Etablissement_enregistrement</a:t>
            </a:r>
            <a:r>
              <a:rPr lang="fr-FR" sz="2600" b="1" u="sng" dirty="0"/>
              <a:t> »     </a:t>
            </a:r>
            <a:r>
              <a:rPr lang="fr-FR" sz="2600" b="1" u="sng" dirty="0">
                <a:solidFill>
                  <a:srgbClr val="FF0000"/>
                </a:solidFill>
              </a:rPr>
              <a:t>si nécessaire </a:t>
            </a:r>
          </a:p>
        </p:txBody>
      </p:sp>
      <p:sp>
        <p:nvSpPr>
          <p:cNvPr id="6" name="ZoneTexte 5">
            <a:extLst>
              <a:ext uri="{FF2B5EF4-FFF2-40B4-BE49-F238E27FC236}">
                <a16:creationId xmlns:a16="http://schemas.microsoft.com/office/drawing/2014/main" id="{BA1B0402-066F-430C-BB10-88016E5F8AF0}"/>
              </a:ext>
            </a:extLst>
          </p:cNvPr>
          <p:cNvSpPr txBox="1"/>
          <p:nvPr/>
        </p:nvSpPr>
        <p:spPr>
          <a:xfrm>
            <a:off x="193549" y="4069098"/>
            <a:ext cx="11804903" cy="1938992"/>
          </a:xfrm>
          <a:prstGeom prst="rect">
            <a:avLst/>
          </a:prstGeom>
          <a:noFill/>
        </p:spPr>
        <p:txBody>
          <a:bodyPr wrap="square" rtlCol="0">
            <a:spAutoFit/>
          </a:bodyPr>
          <a:lstStyle/>
          <a:p>
            <a:pPr algn="just"/>
            <a:r>
              <a:rPr lang="fr-FR" sz="2400" dirty="0"/>
              <a:t>Si vous avez coché la case suivante lors de la 1ère connexion, retournez dans l’écran d’affichage des réseaux wifi à l’aide du bouton suivant </a:t>
            </a:r>
          </a:p>
          <a:p>
            <a:pPr algn="just"/>
            <a:endParaRPr lang="fr-FR" sz="2400" dirty="0"/>
          </a:p>
          <a:p>
            <a:pPr algn="just"/>
            <a:r>
              <a:rPr lang="fr-FR" sz="2400" dirty="0"/>
              <a:t>Cliquer sur propriétés sous le nom du réseau </a:t>
            </a:r>
            <a:r>
              <a:rPr lang="fr-FR" sz="2400" dirty="0" err="1"/>
              <a:t>Etablissement_enregistrement</a:t>
            </a:r>
            <a:r>
              <a:rPr lang="fr-FR" sz="2400" dirty="0"/>
              <a:t> </a:t>
            </a:r>
          </a:p>
          <a:p>
            <a:pPr algn="just"/>
            <a:r>
              <a:rPr lang="fr-FR" sz="2400" dirty="0"/>
              <a:t>Sur le nouvel écran, désactiver la connexion automatique. </a:t>
            </a:r>
          </a:p>
        </p:txBody>
      </p:sp>
      <p:pic>
        <p:nvPicPr>
          <p:cNvPr id="8" name="Image 7" descr="Une image contenant texte&#10;&#10;Description générée automatiquement">
            <a:extLst>
              <a:ext uri="{FF2B5EF4-FFF2-40B4-BE49-F238E27FC236}">
                <a16:creationId xmlns:a16="http://schemas.microsoft.com/office/drawing/2014/main" id="{C2060354-2C68-4F80-8206-FF9C46CEC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934" y="2205130"/>
            <a:ext cx="2996658" cy="1336441"/>
          </a:xfrm>
          <a:prstGeom prst="rect">
            <a:avLst/>
          </a:prstGeom>
        </p:spPr>
      </p:pic>
      <p:sp>
        <p:nvSpPr>
          <p:cNvPr id="10" name="ZoneTexte 9">
            <a:extLst>
              <a:ext uri="{FF2B5EF4-FFF2-40B4-BE49-F238E27FC236}">
                <a16:creationId xmlns:a16="http://schemas.microsoft.com/office/drawing/2014/main" id="{110C80F5-C762-4477-8148-C24BFC608C03}"/>
              </a:ext>
            </a:extLst>
          </p:cNvPr>
          <p:cNvSpPr txBox="1"/>
          <p:nvPr/>
        </p:nvSpPr>
        <p:spPr>
          <a:xfrm>
            <a:off x="193549" y="1977360"/>
            <a:ext cx="8118348" cy="1938992"/>
          </a:xfrm>
          <a:prstGeom prst="rect">
            <a:avLst/>
          </a:prstGeom>
          <a:noFill/>
        </p:spPr>
        <p:txBody>
          <a:bodyPr wrap="square" rtlCol="0">
            <a:spAutoFit/>
          </a:bodyPr>
          <a:lstStyle/>
          <a:p>
            <a:pPr algn="just"/>
            <a:r>
              <a:rPr lang="fr-FR" sz="2400" dirty="0"/>
              <a:t>Le réseau </a:t>
            </a:r>
            <a:r>
              <a:rPr lang="fr-FR" sz="2400" dirty="0" err="1"/>
              <a:t>WiFi</a:t>
            </a:r>
            <a:r>
              <a:rPr lang="fr-FR" sz="2400" dirty="0"/>
              <a:t> « </a:t>
            </a:r>
            <a:r>
              <a:rPr lang="fr-FR" sz="2400" dirty="0" err="1"/>
              <a:t>Etablissement_enregistrement</a:t>
            </a:r>
            <a:r>
              <a:rPr lang="fr-FR" sz="2400" dirty="0"/>
              <a:t> » ne sert que lors de la première connexion au wifi. </a:t>
            </a:r>
          </a:p>
          <a:p>
            <a:pPr algn="just"/>
            <a:r>
              <a:rPr lang="fr-FR" sz="2400" dirty="0"/>
              <a:t>Il ne faut donc pas que la connexion automatique soit activée pour ce réseau sinon votre ordinateur s’y connectera systématiquement et vous n’aurez pas accès à internet. </a:t>
            </a:r>
          </a:p>
        </p:txBody>
      </p:sp>
      <p:pic>
        <p:nvPicPr>
          <p:cNvPr id="11" name="Image 10">
            <a:extLst>
              <a:ext uri="{FF2B5EF4-FFF2-40B4-BE49-F238E27FC236}">
                <a16:creationId xmlns:a16="http://schemas.microsoft.com/office/drawing/2014/main" id="{DEFBC942-870D-46B7-B2EA-7B1B869C4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391" y="4675086"/>
            <a:ext cx="466725" cy="457200"/>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508C48F8-9F48-4D9B-9ED4-78507CEB0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268" y="5732753"/>
            <a:ext cx="3790476" cy="1095238"/>
          </a:xfrm>
          <a:prstGeom prst="rect">
            <a:avLst/>
          </a:prstGeom>
        </p:spPr>
      </p:pic>
    </p:spTree>
    <p:extLst>
      <p:ext uri="{BB962C8B-B14F-4D97-AF65-F5344CB8AC3E}">
        <p14:creationId xmlns:p14="http://schemas.microsoft.com/office/powerpoint/2010/main" val="4172970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748528" y="272000"/>
            <a:ext cx="9959095" cy="707886"/>
          </a:xfrm>
          <a:prstGeom prst="rect">
            <a:avLst/>
          </a:prstGeom>
          <a:noFill/>
        </p:spPr>
        <p:txBody>
          <a:bodyPr wrap="square" rtlCol="0">
            <a:spAutoFit/>
          </a:bodyPr>
          <a:lstStyle/>
          <a:p>
            <a:r>
              <a:rPr lang="fr-FR" sz="4000" b="1" u="sng" dirty="0">
                <a:solidFill>
                  <a:schemeClr val="accent6">
                    <a:lumMod val="75000"/>
                  </a:schemeClr>
                </a:solidFill>
              </a:rPr>
              <a:t>Activation d’office:</a:t>
            </a:r>
          </a:p>
        </p:txBody>
      </p:sp>
      <p:pic>
        <p:nvPicPr>
          <p:cNvPr id="4" name="Image 3">
            <a:extLst>
              <a:ext uri="{FF2B5EF4-FFF2-40B4-BE49-F238E27FC236}">
                <a16:creationId xmlns:a16="http://schemas.microsoft.com/office/drawing/2014/main" id="{BF66D586-E694-42A5-A785-8CA92524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78" y="1160790"/>
            <a:ext cx="11091507" cy="5349020"/>
          </a:xfrm>
          <a:prstGeom prst="rect">
            <a:avLst/>
          </a:prstGeom>
        </p:spPr>
      </p:pic>
    </p:spTree>
    <p:extLst>
      <p:ext uri="{BB962C8B-B14F-4D97-AF65-F5344CB8AC3E}">
        <p14:creationId xmlns:p14="http://schemas.microsoft.com/office/powerpoint/2010/main" val="362556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291EA60-9DFC-4DAC-B5FF-2A721F3E1A79}"/>
              </a:ext>
            </a:extLst>
          </p:cNvPr>
          <p:cNvSpPr txBox="1"/>
          <p:nvPr/>
        </p:nvSpPr>
        <p:spPr>
          <a:xfrm>
            <a:off x="839968" y="1116910"/>
            <a:ext cx="9959095" cy="5016758"/>
          </a:xfrm>
          <a:prstGeom prst="rect">
            <a:avLst/>
          </a:prstGeom>
          <a:noFill/>
        </p:spPr>
        <p:txBody>
          <a:bodyPr wrap="square" rtlCol="0">
            <a:spAutoFit/>
          </a:bodyPr>
          <a:lstStyle/>
          <a:p>
            <a:r>
              <a:rPr lang="fr-FR" sz="4000" b="1" dirty="0"/>
              <a:t>Mis à votre disposition par la région Grand Est pour accéder :</a:t>
            </a:r>
          </a:p>
          <a:p>
            <a:endParaRPr lang="fr-FR" sz="4000" dirty="0"/>
          </a:p>
          <a:p>
            <a:pPr marL="571500" indent="-571500">
              <a:buFontTx/>
              <a:buChar char="-"/>
            </a:pPr>
            <a:r>
              <a:rPr lang="fr-FR" sz="4000" dirty="0"/>
              <a:t>A des ressources numériques</a:t>
            </a:r>
          </a:p>
          <a:p>
            <a:pPr marL="571500" indent="-571500">
              <a:buFontTx/>
              <a:buChar char="-"/>
            </a:pPr>
            <a:r>
              <a:rPr lang="fr-FR" sz="4000" dirty="0"/>
              <a:t>Aux manuels numériques</a:t>
            </a:r>
          </a:p>
          <a:p>
            <a:pPr marL="571500" indent="-571500">
              <a:buFontTx/>
              <a:buChar char="-"/>
            </a:pPr>
            <a:r>
              <a:rPr lang="fr-FR" sz="4000" dirty="0"/>
              <a:t>A </a:t>
            </a:r>
            <a:r>
              <a:rPr lang="fr-FR" sz="4000" dirty="0" err="1"/>
              <a:t>Monbureaunumerique</a:t>
            </a:r>
            <a:endParaRPr lang="fr-FR" sz="4000" dirty="0"/>
          </a:p>
          <a:p>
            <a:pPr marL="571500" indent="-571500">
              <a:buFontTx/>
              <a:buChar char="-"/>
            </a:pPr>
            <a:r>
              <a:rPr lang="fr-FR" sz="4000" dirty="0"/>
              <a:t>A des logiciels préinstallés comme la suite Office</a:t>
            </a:r>
          </a:p>
        </p:txBody>
      </p:sp>
    </p:spTree>
    <p:extLst>
      <p:ext uri="{BB962C8B-B14F-4D97-AF65-F5344CB8AC3E}">
        <p14:creationId xmlns:p14="http://schemas.microsoft.com/office/powerpoint/2010/main" val="2824835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402336" y="1700123"/>
            <a:ext cx="11576304" cy="3785652"/>
          </a:xfrm>
          <a:prstGeom prst="rect">
            <a:avLst/>
          </a:prstGeom>
          <a:noFill/>
        </p:spPr>
        <p:txBody>
          <a:bodyPr wrap="square" rtlCol="0">
            <a:spAutoFit/>
          </a:bodyPr>
          <a:lstStyle/>
          <a:p>
            <a:r>
              <a:rPr lang="fr-FR" sz="4000" dirty="0"/>
              <a:t>Renseignez une adresse mail de secours </a:t>
            </a:r>
          </a:p>
          <a:p>
            <a:endParaRPr lang="fr-FR" sz="4000" dirty="0"/>
          </a:p>
          <a:p>
            <a:r>
              <a:rPr lang="fr-FR" sz="4000" dirty="0"/>
              <a:t>Conseil : servez-vous de votre adresse mail Mon Bureau Numérique, l’adresse mail est composée de </a:t>
            </a:r>
            <a:r>
              <a:rPr lang="fr-FR" sz="4000" b="1" dirty="0"/>
              <a:t>l’identifiant MBN @monbureaunumerique.fr</a:t>
            </a:r>
            <a:r>
              <a:rPr lang="fr-FR" sz="4000" dirty="0"/>
              <a:t>, en cliquant sur « Définir une adresse email » : </a:t>
            </a:r>
          </a:p>
        </p:txBody>
      </p:sp>
    </p:spTree>
    <p:extLst>
      <p:ext uri="{BB962C8B-B14F-4D97-AF65-F5344CB8AC3E}">
        <p14:creationId xmlns:p14="http://schemas.microsoft.com/office/powerpoint/2010/main" val="360533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D135DE0-C031-45B3-8335-1459A962C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06"/>
            <a:ext cx="8596360" cy="6858000"/>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4A30FFE-7A43-4AB7-9DF1-D49DAE0E5EFF}"/>
              </a:ext>
            </a:extLst>
          </p:cNvPr>
          <p:cNvSpPr txBox="1"/>
          <p:nvPr/>
        </p:nvSpPr>
        <p:spPr>
          <a:xfrm>
            <a:off x="8286750" y="4089057"/>
            <a:ext cx="3835761" cy="1938992"/>
          </a:xfrm>
          <a:prstGeom prst="rect">
            <a:avLst/>
          </a:prstGeom>
          <a:noFill/>
        </p:spPr>
        <p:txBody>
          <a:bodyPr wrap="square" rtlCol="0">
            <a:spAutoFit/>
          </a:bodyPr>
          <a:lstStyle/>
          <a:p>
            <a:pPr algn="ctr"/>
            <a:r>
              <a:rPr lang="fr-FR" sz="4000" dirty="0"/>
              <a:t>Cliquer sur « Définir une adresse mail »</a:t>
            </a:r>
          </a:p>
        </p:txBody>
      </p:sp>
      <p:cxnSp>
        <p:nvCxnSpPr>
          <p:cNvPr id="5" name="Connecteur droit avec flèche 4">
            <a:extLst>
              <a:ext uri="{FF2B5EF4-FFF2-40B4-BE49-F238E27FC236}">
                <a16:creationId xmlns:a16="http://schemas.microsoft.com/office/drawing/2014/main" id="{4AC12494-3D01-44D9-BBDC-F451CAC6F360}"/>
              </a:ext>
            </a:extLst>
          </p:cNvPr>
          <p:cNvCxnSpPr>
            <a:cxnSpLocks/>
          </p:cNvCxnSpPr>
          <p:nvPr/>
        </p:nvCxnSpPr>
        <p:spPr>
          <a:xfrm flipH="1">
            <a:off x="5751576" y="2523744"/>
            <a:ext cx="2706624" cy="128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D2631533-07CC-4E6D-910A-DA4E7C09C65E}"/>
              </a:ext>
            </a:extLst>
          </p:cNvPr>
          <p:cNvCxnSpPr>
            <a:cxnSpLocks/>
          </p:cNvCxnSpPr>
          <p:nvPr/>
        </p:nvCxnSpPr>
        <p:spPr>
          <a:xfrm flipH="1" flipV="1">
            <a:off x="7388352" y="4985633"/>
            <a:ext cx="1197864" cy="72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D7635248-9334-49D7-B4C4-99D83089AD95}"/>
              </a:ext>
            </a:extLst>
          </p:cNvPr>
          <p:cNvSpPr txBox="1"/>
          <p:nvPr/>
        </p:nvSpPr>
        <p:spPr>
          <a:xfrm>
            <a:off x="8356239" y="1846914"/>
            <a:ext cx="3835761" cy="1477328"/>
          </a:xfrm>
          <a:prstGeom prst="rect">
            <a:avLst/>
          </a:prstGeom>
          <a:noFill/>
        </p:spPr>
        <p:txBody>
          <a:bodyPr wrap="square" rtlCol="0">
            <a:spAutoFit/>
          </a:bodyPr>
          <a:lstStyle/>
          <a:p>
            <a:pPr algn="ctr"/>
            <a:r>
              <a:rPr lang="fr-FR" sz="3000" dirty="0"/>
              <a:t>Votre identifiant Mon bureau numérique, notez le !</a:t>
            </a:r>
          </a:p>
        </p:txBody>
      </p:sp>
    </p:spTree>
    <p:extLst>
      <p:ext uri="{BB962C8B-B14F-4D97-AF65-F5344CB8AC3E}">
        <p14:creationId xmlns:p14="http://schemas.microsoft.com/office/powerpoint/2010/main" val="147388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EF46C9F-1295-401D-B0FB-4EE4923BF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6" y="1301584"/>
            <a:ext cx="8037576" cy="4254832"/>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32172142-C892-425C-AED1-A86170A0FF55}"/>
              </a:ext>
            </a:extLst>
          </p:cNvPr>
          <p:cNvSpPr txBox="1"/>
          <p:nvPr/>
        </p:nvSpPr>
        <p:spPr>
          <a:xfrm>
            <a:off x="8110728" y="1902176"/>
            <a:ext cx="3904488" cy="3785652"/>
          </a:xfrm>
          <a:prstGeom prst="rect">
            <a:avLst/>
          </a:prstGeom>
          <a:noFill/>
        </p:spPr>
        <p:txBody>
          <a:bodyPr wrap="square" rtlCol="0">
            <a:spAutoFit/>
          </a:bodyPr>
          <a:lstStyle/>
          <a:p>
            <a:pPr algn="ctr"/>
            <a:r>
              <a:rPr lang="fr-FR" sz="4000" dirty="0"/>
              <a:t>Se rendre dans le menu « Obtenir Office Pro » disponible en haut à droite de l’écran</a:t>
            </a:r>
          </a:p>
        </p:txBody>
      </p:sp>
      <p:cxnSp>
        <p:nvCxnSpPr>
          <p:cNvPr id="6" name="Connecteur droit avec flèche 5">
            <a:extLst>
              <a:ext uri="{FF2B5EF4-FFF2-40B4-BE49-F238E27FC236}">
                <a16:creationId xmlns:a16="http://schemas.microsoft.com/office/drawing/2014/main" id="{D2FAE4B5-F94F-4BFE-8A48-8261D9926CB2}"/>
              </a:ext>
            </a:extLst>
          </p:cNvPr>
          <p:cNvCxnSpPr/>
          <p:nvPr/>
        </p:nvCxnSpPr>
        <p:spPr>
          <a:xfrm flipH="1" flipV="1">
            <a:off x="6272784" y="1618488"/>
            <a:ext cx="2240280" cy="20208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FE8F38F-022C-4709-B673-67AB84F30F30}"/>
              </a:ext>
            </a:extLst>
          </p:cNvPr>
          <p:cNvSpPr txBox="1"/>
          <p:nvPr/>
        </p:nvSpPr>
        <p:spPr>
          <a:xfrm>
            <a:off x="103631" y="200676"/>
            <a:ext cx="9707881" cy="707886"/>
          </a:xfrm>
          <a:prstGeom prst="rect">
            <a:avLst/>
          </a:prstGeom>
          <a:noFill/>
        </p:spPr>
        <p:txBody>
          <a:bodyPr wrap="square" rtlCol="0">
            <a:spAutoFit/>
          </a:bodyPr>
          <a:lstStyle/>
          <a:p>
            <a:pPr algn="ctr"/>
            <a:r>
              <a:rPr lang="fr-FR" sz="4000" dirty="0"/>
              <a:t>Après avoir changé l’adresse:</a:t>
            </a:r>
          </a:p>
        </p:txBody>
      </p:sp>
    </p:spTree>
    <p:extLst>
      <p:ext uri="{BB962C8B-B14F-4D97-AF65-F5344CB8AC3E}">
        <p14:creationId xmlns:p14="http://schemas.microsoft.com/office/powerpoint/2010/main" val="3030573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98FF87D-F824-4036-98B7-CF7976B7AB46}"/>
              </a:ext>
            </a:extLst>
          </p:cNvPr>
          <p:cNvSpPr txBox="1"/>
          <p:nvPr/>
        </p:nvSpPr>
        <p:spPr>
          <a:xfrm>
            <a:off x="307848" y="4944080"/>
            <a:ext cx="11576304" cy="1477328"/>
          </a:xfrm>
          <a:prstGeom prst="rect">
            <a:avLst/>
          </a:prstGeom>
          <a:noFill/>
        </p:spPr>
        <p:txBody>
          <a:bodyPr wrap="square" rtlCol="0">
            <a:spAutoFit/>
          </a:bodyPr>
          <a:lstStyle/>
          <a:p>
            <a:pPr algn="ctr"/>
            <a:r>
              <a:rPr lang="fr-FR" sz="3000" dirty="0"/>
              <a:t>Une fois les conditions acceptées, </a:t>
            </a:r>
            <a:r>
              <a:rPr lang="fr-FR" sz="3000" b="1" dirty="0">
                <a:solidFill>
                  <a:srgbClr val="FF0000"/>
                </a:solidFill>
              </a:rPr>
              <a:t>vous devrez attendre au maximum 30 minutes</a:t>
            </a:r>
            <a:r>
              <a:rPr lang="fr-FR" sz="3000" dirty="0"/>
              <a:t> </a:t>
            </a:r>
            <a:r>
              <a:rPr lang="fr-FR" sz="3000" b="1" dirty="0"/>
              <a:t>avant d’utiliser office </a:t>
            </a:r>
            <a:r>
              <a:rPr lang="fr-FR" sz="3000" dirty="0"/>
              <a:t>le temps que le service crée votre compte chez Microsoft et active vos licences.</a:t>
            </a:r>
          </a:p>
        </p:txBody>
      </p:sp>
      <p:pic>
        <p:nvPicPr>
          <p:cNvPr id="5" name="Image 4">
            <a:extLst>
              <a:ext uri="{FF2B5EF4-FFF2-40B4-BE49-F238E27FC236}">
                <a16:creationId xmlns:a16="http://schemas.microsoft.com/office/drawing/2014/main" id="{98689D4E-3BD2-41E6-8DBE-161644C59F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425" y="87607"/>
            <a:ext cx="8706010" cy="4603265"/>
          </a:xfrm>
          <a:prstGeom prst="rect">
            <a:avLst/>
          </a:prstGeom>
        </p:spPr>
      </p:pic>
      <p:sp>
        <p:nvSpPr>
          <p:cNvPr id="9" name="ZoneTexte 8">
            <a:extLst>
              <a:ext uri="{FF2B5EF4-FFF2-40B4-BE49-F238E27FC236}">
                <a16:creationId xmlns:a16="http://schemas.microsoft.com/office/drawing/2014/main" id="{8D8510BF-AB7A-4631-B971-269740B7BD48}"/>
              </a:ext>
            </a:extLst>
          </p:cNvPr>
          <p:cNvSpPr txBox="1"/>
          <p:nvPr/>
        </p:nvSpPr>
        <p:spPr>
          <a:xfrm>
            <a:off x="9162288" y="2407985"/>
            <a:ext cx="2721864" cy="1938992"/>
          </a:xfrm>
          <a:prstGeom prst="rect">
            <a:avLst/>
          </a:prstGeom>
          <a:noFill/>
        </p:spPr>
        <p:txBody>
          <a:bodyPr wrap="square" rtlCol="0">
            <a:spAutoFit/>
          </a:bodyPr>
          <a:lstStyle/>
          <a:p>
            <a:pPr algn="ctr"/>
            <a:r>
              <a:rPr lang="fr-FR" sz="3000" dirty="0"/>
              <a:t>Cocher la case</a:t>
            </a:r>
          </a:p>
          <a:p>
            <a:pPr algn="ctr"/>
            <a:endParaRPr lang="fr-FR" sz="3000" dirty="0"/>
          </a:p>
          <a:p>
            <a:pPr algn="ctr"/>
            <a:r>
              <a:rPr lang="fr-FR" sz="3000" dirty="0"/>
              <a:t>Puis sur Sauvegarder</a:t>
            </a:r>
          </a:p>
        </p:txBody>
      </p:sp>
      <p:cxnSp>
        <p:nvCxnSpPr>
          <p:cNvPr id="12" name="Connecteur droit avec flèche 11">
            <a:extLst>
              <a:ext uri="{FF2B5EF4-FFF2-40B4-BE49-F238E27FC236}">
                <a16:creationId xmlns:a16="http://schemas.microsoft.com/office/drawing/2014/main" id="{233D6F64-16A0-44E2-A389-773527CC389C}"/>
              </a:ext>
            </a:extLst>
          </p:cNvPr>
          <p:cNvCxnSpPr>
            <a:cxnSpLocks/>
          </p:cNvCxnSpPr>
          <p:nvPr/>
        </p:nvCxnSpPr>
        <p:spPr>
          <a:xfrm flipH="1">
            <a:off x="5614416" y="2961984"/>
            <a:ext cx="4297680" cy="1125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A748E2F5-758F-4173-9BA7-1068027D3934}"/>
              </a:ext>
            </a:extLst>
          </p:cNvPr>
          <p:cNvCxnSpPr>
            <a:cxnSpLocks/>
          </p:cNvCxnSpPr>
          <p:nvPr/>
        </p:nvCxnSpPr>
        <p:spPr>
          <a:xfrm flipH="1">
            <a:off x="8988552" y="3864040"/>
            <a:ext cx="563880" cy="3486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42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2CE421E-3FF9-427F-AF50-C0DEE1CC218A}"/>
              </a:ext>
            </a:extLst>
          </p:cNvPr>
          <p:cNvSpPr txBox="1"/>
          <p:nvPr/>
        </p:nvSpPr>
        <p:spPr>
          <a:xfrm>
            <a:off x="-104027" y="140537"/>
            <a:ext cx="6013213" cy="707886"/>
          </a:xfrm>
          <a:prstGeom prst="rect">
            <a:avLst/>
          </a:prstGeom>
          <a:noFill/>
        </p:spPr>
        <p:txBody>
          <a:bodyPr wrap="square" rtlCol="0">
            <a:spAutoFit/>
          </a:bodyPr>
          <a:lstStyle/>
          <a:p>
            <a:pPr algn="ctr"/>
            <a:r>
              <a:rPr lang="fr-FR" sz="4000" b="1" dirty="0"/>
              <a:t>Cette page apparait :</a:t>
            </a:r>
            <a:endParaRPr lang="fr-FR" sz="4000" b="1" u="sng" dirty="0"/>
          </a:p>
        </p:txBody>
      </p:sp>
      <p:pic>
        <p:nvPicPr>
          <p:cNvPr id="7" name="Image 6">
            <a:extLst>
              <a:ext uri="{FF2B5EF4-FFF2-40B4-BE49-F238E27FC236}">
                <a16:creationId xmlns:a16="http://schemas.microsoft.com/office/drawing/2014/main" id="{7E52113F-687C-488B-9742-38FE893E1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6" y="896077"/>
            <a:ext cx="11841227" cy="3810532"/>
          </a:xfrm>
          <a:prstGeom prst="rect">
            <a:avLst/>
          </a:prstGeom>
          <a:ln>
            <a:solidFill>
              <a:schemeClr val="tx1"/>
            </a:solidFill>
          </a:ln>
        </p:spPr>
      </p:pic>
      <p:sp>
        <p:nvSpPr>
          <p:cNvPr id="8" name="ZoneTexte 7">
            <a:extLst>
              <a:ext uri="{FF2B5EF4-FFF2-40B4-BE49-F238E27FC236}">
                <a16:creationId xmlns:a16="http://schemas.microsoft.com/office/drawing/2014/main" id="{DDAE3D29-4168-478C-9E8A-B29AB8CB2E8D}"/>
              </a:ext>
            </a:extLst>
          </p:cNvPr>
          <p:cNvSpPr txBox="1"/>
          <p:nvPr/>
        </p:nvSpPr>
        <p:spPr>
          <a:xfrm>
            <a:off x="82786" y="4770617"/>
            <a:ext cx="12109214" cy="1938992"/>
          </a:xfrm>
          <a:prstGeom prst="rect">
            <a:avLst/>
          </a:prstGeom>
          <a:noFill/>
        </p:spPr>
        <p:txBody>
          <a:bodyPr wrap="square" rtlCol="0">
            <a:spAutoFit/>
          </a:bodyPr>
          <a:lstStyle/>
          <a:p>
            <a:pPr algn="just"/>
            <a:r>
              <a:rPr lang="fr-FR" sz="4000" b="1" dirty="0">
                <a:solidFill>
                  <a:srgbClr val="FF0000"/>
                </a:solidFill>
              </a:rPr>
              <a:t>Ne pas télécharger Office</a:t>
            </a:r>
            <a:r>
              <a:rPr lang="fr-FR" sz="4000" dirty="0"/>
              <a:t>, il est préinstallé sur votre PC.</a:t>
            </a:r>
          </a:p>
          <a:p>
            <a:pPr algn="just"/>
            <a:r>
              <a:rPr lang="fr-FR" sz="4000" b="1" u="sng" dirty="0"/>
              <a:t>Notez votre identifiant pour activer Office</a:t>
            </a:r>
          </a:p>
          <a:p>
            <a:pPr algn="just"/>
            <a:r>
              <a:rPr lang="fr-FR" sz="4000" dirty="0"/>
              <a:t>Vous pouvez vous déconnecter de ACL.</a:t>
            </a:r>
          </a:p>
        </p:txBody>
      </p:sp>
      <p:sp>
        <p:nvSpPr>
          <p:cNvPr id="10" name="Ellipse 9">
            <a:extLst>
              <a:ext uri="{FF2B5EF4-FFF2-40B4-BE49-F238E27FC236}">
                <a16:creationId xmlns:a16="http://schemas.microsoft.com/office/drawing/2014/main" id="{E7D133C3-2637-49C4-98FA-548A480DE3C0}"/>
              </a:ext>
            </a:extLst>
          </p:cNvPr>
          <p:cNvSpPr/>
          <p:nvPr/>
        </p:nvSpPr>
        <p:spPr>
          <a:xfrm>
            <a:off x="6720840" y="3858768"/>
            <a:ext cx="4562856" cy="5394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DA7B0702-A64A-4FAD-946B-CE0B61389654}"/>
              </a:ext>
            </a:extLst>
          </p:cNvPr>
          <p:cNvCxnSpPr/>
          <p:nvPr/>
        </p:nvCxnSpPr>
        <p:spPr>
          <a:xfrm flipV="1">
            <a:off x="9015984" y="4468865"/>
            <a:ext cx="292608" cy="14290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82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C130357-A31E-47E8-A694-09F52C7AE4FB}"/>
              </a:ext>
            </a:extLst>
          </p:cNvPr>
          <p:cNvSpPr txBox="1"/>
          <p:nvPr/>
        </p:nvSpPr>
        <p:spPr>
          <a:xfrm>
            <a:off x="181983" y="2547426"/>
            <a:ext cx="5020953" cy="3170099"/>
          </a:xfrm>
          <a:prstGeom prst="rect">
            <a:avLst/>
          </a:prstGeom>
          <a:noFill/>
        </p:spPr>
        <p:txBody>
          <a:bodyPr wrap="square" rtlCol="0">
            <a:spAutoFit/>
          </a:bodyPr>
          <a:lstStyle/>
          <a:p>
            <a:pPr algn="ctr"/>
            <a:r>
              <a:rPr lang="fr-FR" sz="4000" dirty="0"/>
              <a:t>Depuis le PC 4.0, lorsque vous ouvrez Word, l’écran suivant apparait, cliquez sur Se connecter. </a:t>
            </a:r>
          </a:p>
        </p:txBody>
      </p:sp>
      <p:pic>
        <p:nvPicPr>
          <p:cNvPr id="6" name="Image 5">
            <a:extLst>
              <a:ext uri="{FF2B5EF4-FFF2-40B4-BE49-F238E27FC236}">
                <a16:creationId xmlns:a16="http://schemas.microsoft.com/office/drawing/2014/main" id="{B7AD0839-D17D-455C-A355-C6120A650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67" y="2193226"/>
            <a:ext cx="6591300" cy="4410075"/>
          </a:xfrm>
          <a:prstGeom prst="rect">
            <a:avLst/>
          </a:prstGeom>
        </p:spPr>
      </p:pic>
      <p:sp>
        <p:nvSpPr>
          <p:cNvPr id="3" name="ZoneTexte 2">
            <a:extLst>
              <a:ext uri="{FF2B5EF4-FFF2-40B4-BE49-F238E27FC236}">
                <a16:creationId xmlns:a16="http://schemas.microsoft.com/office/drawing/2014/main" id="{DD71E0CC-2987-47FB-819A-2B42C2DA3466}"/>
              </a:ext>
            </a:extLst>
          </p:cNvPr>
          <p:cNvSpPr txBox="1"/>
          <p:nvPr/>
        </p:nvSpPr>
        <p:spPr>
          <a:xfrm>
            <a:off x="462901" y="318166"/>
            <a:ext cx="7638683" cy="1323439"/>
          </a:xfrm>
          <a:prstGeom prst="rect">
            <a:avLst/>
          </a:prstGeom>
          <a:noFill/>
        </p:spPr>
        <p:txBody>
          <a:bodyPr wrap="square" rtlCol="0">
            <a:spAutoFit/>
          </a:bodyPr>
          <a:lstStyle/>
          <a:p>
            <a:pPr algn="ctr"/>
            <a:r>
              <a:rPr lang="fr-FR" sz="4000" b="1" dirty="0"/>
              <a:t>30 minutes se sont écoulées depuis la déconnexion d’ACL</a:t>
            </a:r>
            <a:endParaRPr lang="fr-FR" sz="4000" b="1" u="sng" dirty="0"/>
          </a:p>
        </p:txBody>
      </p:sp>
    </p:spTree>
    <p:extLst>
      <p:ext uri="{BB962C8B-B14F-4D97-AF65-F5344CB8AC3E}">
        <p14:creationId xmlns:p14="http://schemas.microsoft.com/office/powerpoint/2010/main" val="2018334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3C9617E-757C-40E6-9BCC-DE34D69F4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971" y="2320359"/>
            <a:ext cx="6629400" cy="4343400"/>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C130357-A31E-47E8-A694-09F52C7AE4FB}"/>
              </a:ext>
            </a:extLst>
          </p:cNvPr>
          <p:cNvSpPr txBox="1"/>
          <p:nvPr/>
        </p:nvSpPr>
        <p:spPr>
          <a:xfrm>
            <a:off x="9217" y="99923"/>
            <a:ext cx="11576304" cy="1938992"/>
          </a:xfrm>
          <a:prstGeom prst="rect">
            <a:avLst/>
          </a:prstGeom>
          <a:noFill/>
        </p:spPr>
        <p:txBody>
          <a:bodyPr wrap="square" rtlCol="0">
            <a:spAutoFit/>
          </a:bodyPr>
          <a:lstStyle/>
          <a:p>
            <a:r>
              <a:rPr lang="fr-FR" sz="4000" dirty="0"/>
              <a:t>Il faut alors saisir l’identifiant de votre  compte Microsoft « </a:t>
            </a:r>
            <a:r>
              <a:rPr lang="fr-FR" sz="4000" b="1" dirty="0"/>
              <a:t>IDENTIFIANT@numerique-educatif.fr </a:t>
            </a:r>
            <a:r>
              <a:rPr lang="fr-FR" sz="4000" dirty="0"/>
              <a:t>», celui que vous avez noté lors de l’activation dans ACL. </a:t>
            </a:r>
          </a:p>
        </p:txBody>
      </p:sp>
      <p:sp>
        <p:nvSpPr>
          <p:cNvPr id="3" name="Ellipse 2">
            <a:extLst>
              <a:ext uri="{FF2B5EF4-FFF2-40B4-BE49-F238E27FC236}">
                <a16:creationId xmlns:a16="http://schemas.microsoft.com/office/drawing/2014/main" id="{9A894205-278E-4B59-8809-4964115EFFE6}"/>
              </a:ext>
            </a:extLst>
          </p:cNvPr>
          <p:cNvSpPr/>
          <p:nvPr/>
        </p:nvSpPr>
        <p:spPr>
          <a:xfrm>
            <a:off x="1014984" y="3842697"/>
            <a:ext cx="1490472" cy="6583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522E49CC-31C0-4941-B5D3-04857720A62B}"/>
              </a:ext>
            </a:extLst>
          </p:cNvPr>
          <p:cNvCxnSpPr>
            <a:cxnSpLocks/>
          </p:cNvCxnSpPr>
          <p:nvPr/>
        </p:nvCxnSpPr>
        <p:spPr>
          <a:xfrm flipH="1">
            <a:off x="2596896" y="3090672"/>
            <a:ext cx="5276088" cy="941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8E0292E7-372A-4E6A-87BB-B2DB6F9965C0}"/>
              </a:ext>
            </a:extLst>
          </p:cNvPr>
          <p:cNvSpPr txBox="1"/>
          <p:nvPr/>
        </p:nvSpPr>
        <p:spPr>
          <a:xfrm>
            <a:off x="7671963" y="2800084"/>
            <a:ext cx="3913558" cy="707886"/>
          </a:xfrm>
          <a:prstGeom prst="rect">
            <a:avLst/>
          </a:prstGeom>
          <a:noFill/>
        </p:spPr>
        <p:txBody>
          <a:bodyPr wrap="square" rtlCol="0">
            <a:spAutoFit/>
          </a:bodyPr>
          <a:lstStyle/>
          <a:p>
            <a:pPr algn="ctr"/>
            <a:r>
              <a:rPr lang="fr-FR" sz="4000" b="1" dirty="0"/>
              <a:t>Identifiant MBN</a:t>
            </a:r>
          </a:p>
        </p:txBody>
      </p:sp>
    </p:spTree>
    <p:extLst>
      <p:ext uri="{BB962C8B-B14F-4D97-AF65-F5344CB8AC3E}">
        <p14:creationId xmlns:p14="http://schemas.microsoft.com/office/powerpoint/2010/main" val="357967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C130357-A31E-47E8-A694-09F52C7AE4FB}"/>
              </a:ext>
            </a:extLst>
          </p:cNvPr>
          <p:cNvSpPr txBox="1"/>
          <p:nvPr/>
        </p:nvSpPr>
        <p:spPr>
          <a:xfrm>
            <a:off x="141879" y="804896"/>
            <a:ext cx="11576304" cy="1323439"/>
          </a:xfrm>
          <a:prstGeom prst="rect">
            <a:avLst/>
          </a:prstGeom>
          <a:noFill/>
        </p:spPr>
        <p:txBody>
          <a:bodyPr wrap="square" rtlCol="0">
            <a:spAutoFit/>
          </a:bodyPr>
          <a:lstStyle/>
          <a:p>
            <a:pPr algn="ctr"/>
            <a:r>
              <a:rPr lang="fr-FR" sz="4000" dirty="0"/>
              <a:t>Cliquez sur Suivant, puis saisir le mot de passe associé à ce compte.</a:t>
            </a:r>
          </a:p>
        </p:txBody>
      </p:sp>
      <p:pic>
        <p:nvPicPr>
          <p:cNvPr id="4" name="Image 3">
            <a:extLst>
              <a:ext uri="{FF2B5EF4-FFF2-40B4-BE49-F238E27FC236}">
                <a16:creationId xmlns:a16="http://schemas.microsoft.com/office/drawing/2014/main" id="{0FAEC01B-5156-485F-8654-0CDF75ECD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33" y="2274570"/>
            <a:ext cx="5467350" cy="4229100"/>
          </a:xfrm>
          <a:prstGeom prst="rect">
            <a:avLst/>
          </a:prstGeom>
        </p:spPr>
      </p:pic>
      <p:sp>
        <p:nvSpPr>
          <p:cNvPr id="5" name="ZoneTexte 4">
            <a:extLst>
              <a:ext uri="{FF2B5EF4-FFF2-40B4-BE49-F238E27FC236}">
                <a16:creationId xmlns:a16="http://schemas.microsoft.com/office/drawing/2014/main" id="{B09DDC1F-EA80-40A1-B195-F61D84D74195}"/>
              </a:ext>
            </a:extLst>
          </p:cNvPr>
          <p:cNvSpPr txBox="1"/>
          <p:nvPr/>
        </p:nvSpPr>
        <p:spPr>
          <a:xfrm>
            <a:off x="6457335" y="2157752"/>
            <a:ext cx="5667609" cy="3785652"/>
          </a:xfrm>
          <a:prstGeom prst="rect">
            <a:avLst/>
          </a:prstGeom>
          <a:noFill/>
        </p:spPr>
        <p:txBody>
          <a:bodyPr wrap="square" rtlCol="0">
            <a:spAutoFit/>
          </a:bodyPr>
          <a:lstStyle/>
          <a:p>
            <a:pPr algn="ctr"/>
            <a:r>
              <a:rPr lang="fr-FR" sz="4000" b="1" u="sng" dirty="0"/>
              <a:t>Le mot de passe est celui  pour la connexion wifi</a:t>
            </a:r>
            <a:endParaRPr lang="fr-FR" sz="4000" b="1" u="sng" dirty="0">
              <a:solidFill>
                <a:srgbClr val="FF0000"/>
              </a:solidFill>
            </a:endParaRPr>
          </a:p>
          <a:p>
            <a:pPr algn="ctr"/>
            <a:endParaRPr lang="fr-FR" sz="4000" dirty="0"/>
          </a:p>
          <a:p>
            <a:pPr algn="ctr"/>
            <a:r>
              <a:rPr lang="fr-FR" sz="4000" dirty="0"/>
              <a:t>Cliquez sur « Se connecter ». La licence est active.</a:t>
            </a:r>
          </a:p>
        </p:txBody>
      </p:sp>
    </p:spTree>
    <p:extLst>
      <p:ext uri="{BB962C8B-B14F-4D97-AF65-F5344CB8AC3E}">
        <p14:creationId xmlns:p14="http://schemas.microsoft.com/office/powerpoint/2010/main" val="236165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654680" y="882711"/>
            <a:ext cx="10882640" cy="6247864"/>
          </a:xfrm>
          <a:prstGeom prst="rect">
            <a:avLst/>
          </a:prstGeom>
          <a:noFill/>
        </p:spPr>
        <p:txBody>
          <a:bodyPr wrap="square" rtlCol="0">
            <a:spAutoFit/>
          </a:bodyPr>
          <a:lstStyle/>
          <a:p>
            <a:r>
              <a:rPr lang="fr-FR" sz="4000" b="1" u="sng" dirty="0">
                <a:solidFill>
                  <a:schemeClr val="accent6">
                    <a:lumMod val="75000"/>
                  </a:schemeClr>
                </a:solidFill>
              </a:rPr>
              <a:t>Accéder à MBN</a:t>
            </a:r>
          </a:p>
          <a:p>
            <a:endParaRPr lang="fr-FR" sz="4000" dirty="0"/>
          </a:p>
          <a:p>
            <a:r>
              <a:rPr lang="fr-FR" sz="4000" dirty="0"/>
              <a:t>MBN (Mon bureau numérique) rassemble en un seul lieu toutes les données utiles pour le bon déroulement de l’année scolaire:</a:t>
            </a:r>
          </a:p>
          <a:p>
            <a:pPr marL="571500" indent="-571500">
              <a:buFontTx/>
              <a:buChar char="-"/>
            </a:pPr>
            <a:r>
              <a:rPr lang="fr-FR" sz="4000" dirty="0"/>
              <a:t>Espace de travail disciplinaire</a:t>
            </a:r>
          </a:p>
          <a:p>
            <a:pPr marL="571500" indent="-571500">
              <a:buFontTx/>
              <a:buChar char="-"/>
            </a:pPr>
            <a:r>
              <a:rPr lang="fr-FR" sz="4000" dirty="0"/>
              <a:t>Emploi du temps</a:t>
            </a:r>
          </a:p>
          <a:p>
            <a:pPr marL="571500" indent="-571500">
              <a:buFontTx/>
              <a:buChar char="-"/>
            </a:pPr>
            <a:r>
              <a:rPr lang="fr-FR" sz="4000" dirty="0"/>
              <a:t>Messagerie</a:t>
            </a:r>
          </a:p>
          <a:p>
            <a:pPr marL="571500" indent="-571500">
              <a:buFontTx/>
              <a:buChar char="-"/>
            </a:pPr>
            <a:endParaRPr lang="fr-FR" sz="4000" dirty="0"/>
          </a:p>
          <a:p>
            <a:endParaRPr lang="fr-FR" sz="4000" dirty="0"/>
          </a:p>
        </p:txBody>
      </p:sp>
    </p:spTree>
    <p:extLst>
      <p:ext uri="{BB962C8B-B14F-4D97-AF65-F5344CB8AC3E}">
        <p14:creationId xmlns:p14="http://schemas.microsoft.com/office/powerpoint/2010/main" val="1049770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654680" y="882711"/>
            <a:ext cx="10882640" cy="5632311"/>
          </a:xfrm>
          <a:prstGeom prst="rect">
            <a:avLst/>
          </a:prstGeom>
          <a:noFill/>
        </p:spPr>
        <p:txBody>
          <a:bodyPr wrap="square" rtlCol="0">
            <a:spAutoFit/>
          </a:bodyPr>
          <a:lstStyle/>
          <a:p>
            <a:r>
              <a:rPr lang="fr-FR" sz="4000" b="1" u="sng" dirty="0">
                <a:solidFill>
                  <a:schemeClr val="accent6">
                    <a:lumMod val="75000"/>
                  </a:schemeClr>
                </a:solidFill>
              </a:rPr>
              <a:t>Accéder à MBN</a:t>
            </a:r>
          </a:p>
          <a:p>
            <a:endParaRPr lang="fr-FR" sz="4000" dirty="0"/>
          </a:p>
          <a:p>
            <a:r>
              <a:rPr lang="fr-FR" sz="4000" dirty="0"/>
              <a:t>Si vous n’arrivez pas à vous connecter à MBN (perte identifiant et/ou mot de passe), demandez au professeur de les réinitialiser (ou à un AED </a:t>
            </a:r>
            <a:r>
              <a:rPr lang="fr-FR" sz="4000" dirty="0" err="1"/>
              <a:t>Tice</a:t>
            </a:r>
            <a:r>
              <a:rPr lang="fr-FR" sz="4000" dirty="0"/>
              <a:t>).</a:t>
            </a:r>
          </a:p>
          <a:p>
            <a:endParaRPr lang="fr-FR" sz="4000" dirty="0"/>
          </a:p>
          <a:p>
            <a:r>
              <a:rPr lang="fr-FR" sz="4000" dirty="0"/>
              <a:t>Connectez vous à </a:t>
            </a:r>
            <a:r>
              <a:rPr lang="fr-FR" sz="4000" dirty="0" err="1"/>
              <a:t>Monbureaunumerique</a:t>
            </a:r>
            <a:r>
              <a:rPr lang="fr-FR" sz="4000" dirty="0"/>
              <a:t>: </a:t>
            </a:r>
          </a:p>
          <a:p>
            <a:r>
              <a:rPr lang="fr-FR" sz="4000" dirty="0">
                <a:hlinkClick r:id="rId3"/>
              </a:rPr>
              <a:t>https://lyc-margueritte.monbureaunumerique.fr/</a:t>
            </a:r>
            <a:endParaRPr lang="fr-FR" sz="4000" dirty="0"/>
          </a:p>
          <a:p>
            <a:endParaRPr lang="fr-FR" sz="4000" dirty="0"/>
          </a:p>
        </p:txBody>
      </p:sp>
    </p:spTree>
    <p:extLst>
      <p:ext uri="{BB962C8B-B14F-4D97-AF65-F5344CB8AC3E}">
        <p14:creationId xmlns:p14="http://schemas.microsoft.com/office/powerpoint/2010/main" val="358813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291EA60-9DFC-4DAC-B5FF-2A721F3E1A79}"/>
              </a:ext>
            </a:extLst>
          </p:cNvPr>
          <p:cNvSpPr txBox="1"/>
          <p:nvPr/>
        </p:nvSpPr>
        <p:spPr>
          <a:xfrm>
            <a:off x="963622" y="829290"/>
            <a:ext cx="9959095" cy="4401205"/>
          </a:xfrm>
          <a:prstGeom prst="rect">
            <a:avLst/>
          </a:prstGeom>
          <a:noFill/>
        </p:spPr>
        <p:txBody>
          <a:bodyPr wrap="square" rtlCol="0">
            <a:spAutoFit/>
          </a:bodyPr>
          <a:lstStyle/>
          <a:p>
            <a:r>
              <a:rPr lang="fr-FR" sz="4000" dirty="0"/>
              <a:t>Vous serez propriétaire de l’ordinateur </a:t>
            </a:r>
            <a:r>
              <a:rPr lang="fr-FR" sz="4000" b="1" dirty="0"/>
              <a:t>à la fin de votre scolarité.</a:t>
            </a:r>
          </a:p>
          <a:p>
            <a:endParaRPr lang="fr-FR" sz="4000" dirty="0"/>
          </a:p>
          <a:p>
            <a:pPr algn="just"/>
            <a:r>
              <a:rPr lang="fr-FR" sz="4000" dirty="0"/>
              <a:t>Si vous changez de lycée en cours d’année, vous le restituerez au lycée en cas de changement de région (voir la </a:t>
            </a:r>
            <a:r>
              <a:rPr lang="fr-FR" sz="4000" dirty="0" err="1"/>
              <a:t>faq</a:t>
            </a:r>
            <a:r>
              <a:rPr lang="fr-FR" sz="4000" dirty="0"/>
              <a:t> pour plus de précisions)</a:t>
            </a:r>
          </a:p>
        </p:txBody>
      </p:sp>
      <p:sp>
        <p:nvSpPr>
          <p:cNvPr id="3" name="ZoneTexte 2">
            <a:extLst>
              <a:ext uri="{FF2B5EF4-FFF2-40B4-BE49-F238E27FC236}">
                <a16:creationId xmlns:a16="http://schemas.microsoft.com/office/drawing/2014/main" id="{9A139A4B-9A57-42E1-AD0A-27E712DC2151}"/>
              </a:ext>
            </a:extLst>
          </p:cNvPr>
          <p:cNvSpPr txBox="1"/>
          <p:nvPr/>
        </p:nvSpPr>
        <p:spPr>
          <a:xfrm>
            <a:off x="1942477" y="5510033"/>
            <a:ext cx="8830818" cy="707886"/>
          </a:xfrm>
          <a:prstGeom prst="rect">
            <a:avLst/>
          </a:prstGeom>
          <a:noFill/>
        </p:spPr>
        <p:txBody>
          <a:bodyPr wrap="square">
            <a:spAutoFit/>
          </a:bodyPr>
          <a:lstStyle/>
          <a:p>
            <a:r>
              <a:rPr lang="fr-FR" sz="4000" dirty="0">
                <a:hlinkClick r:id="rId3"/>
              </a:rPr>
              <a:t>https://www.grandest.fr/faq-lycee-4-0/</a:t>
            </a:r>
            <a:endParaRPr lang="fr-FR" sz="4000" dirty="0"/>
          </a:p>
        </p:txBody>
      </p:sp>
    </p:spTree>
    <p:extLst>
      <p:ext uri="{BB962C8B-B14F-4D97-AF65-F5344CB8AC3E}">
        <p14:creationId xmlns:p14="http://schemas.microsoft.com/office/powerpoint/2010/main" val="3539426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2455488" y="2207658"/>
            <a:ext cx="10882640" cy="707886"/>
          </a:xfrm>
          <a:prstGeom prst="rect">
            <a:avLst/>
          </a:prstGeom>
          <a:noFill/>
        </p:spPr>
        <p:txBody>
          <a:bodyPr wrap="square" rtlCol="0">
            <a:spAutoFit/>
          </a:bodyPr>
          <a:lstStyle/>
          <a:p>
            <a:r>
              <a:rPr lang="fr-FR" sz="4000" b="1" u="sng" dirty="0">
                <a:solidFill>
                  <a:schemeClr val="accent6">
                    <a:lumMod val="75000"/>
                  </a:schemeClr>
                </a:solidFill>
              </a:rPr>
              <a:t>Accéder aux ouvrages numériques</a:t>
            </a:r>
          </a:p>
        </p:txBody>
      </p:sp>
    </p:spTree>
    <p:extLst>
      <p:ext uri="{BB962C8B-B14F-4D97-AF65-F5344CB8AC3E}">
        <p14:creationId xmlns:p14="http://schemas.microsoft.com/office/powerpoint/2010/main" val="2953748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608074" y="5272553"/>
            <a:ext cx="10876789" cy="1323439"/>
          </a:xfrm>
          <a:prstGeom prst="rect">
            <a:avLst/>
          </a:prstGeom>
          <a:noFill/>
        </p:spPr>
        <p:txBody>
          <a:bodyPr wrap="square" rtlCol="0">
            <a:spAutoFit/>
          </a:bodyPr>
          <a:lstStyle/>
          <a:p>
            <a:r>
              <a:rPr lang="fr-FR" sz="4000" dirty="0"/>
              <a:t>Menu ressources, puis choisir </a:t>
            </a:r>
            <a:r>
              <a:rPr lang="fr-FR" sz="4000" dirty="0" err="1"/>
              <a:t>Médiacentre</a:t>
            </a:r>
            <a:r>
              <a:rPr lang="fr-FR" sz="4000" dirty="0"/>
              <a:t>. Aller voir les dernières pages.</a:t>
            </a:r>
          </a:p>
        </p:txBody>
      </p:sp>
      <p:pic>
        <p:nvPicPr>
          <p:cNvPr id="3" name="Image 2">
            <a:extLst>
              <a:ext uri="{FF2B5EF4-FFF2-40B4-BE49-F238E27FC236}">
                <a16:creationId xmlns:a16="http://schemas.microsoft.com/office/drawing/2014/main" id="{2F0C12AB-00C6-4DEA-95E4-A178C8CCE4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20877" y="0"/>
            <a:ext cx="8927691" cy="5324168"/>
          </a:xfrm>
          <a:prstGeom prst="rect">
            <a:avLst/>
          </a:prstGeom>
        </p:spPr>
      </p:pic>
    </p:spTree>
    <p:extLst>
      <p:ext uri="{BB962C8B-B14F-4D97-AF65-F5344CB8AC3E}">
        <p14:creationId xmlns:p14="http://schemas.microsoft.com/office/powerpoint/2010/main" val="209837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553210" y="398801"/>
            <a:ext cx="10876789" cy="1938992"/>
          </a:xfrm>
          <a:prstGeom prst="rect">
            <a:avLst/>
          </a:prstGeom>
          <a:noFill/>
        </p:spPr>
        <p:txBody>
          <a:bodyPr wrap="square" rtlCol="0">
            <a:spAutoFit/>
          </a:bodyPr>
          <a:lstStyle/>
          <a:p>
            <a:r>
              <a:rPr lang="fr-FR" sz="4000" dirty="0"/>
              <a:t>Il vous est alors possible de télécharger les ouvrages. Faites le pour tous vos livres ! Cliquer sur le livre de SNT</a:t>
            </a:r>
          </a:p>
        </p:txBody>
      </p:sp>
      <p:pic>
        <p:nvPicPr>
          <p:cNvPr id="4" name="Image 3">
            <a:extLst>
              <a:ext uri="{FF2B5EF4-FFF2-40B4-BE49-F238E27FC236}">
                <a16:creationId xmlns:a16="http://schemas.microsoft.com/office/drawing/2014/main" id="{095421D6-22C6-48BB-9E20-04B4C61E13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7148" y="2470056"/>
            <a:ext cx="8416413" cy="4100304"/>
          </a:xfrm>
          <a:prstGeom prst="rect">
            <a:avLst/>
          </a:prstGeom>
        </p:spPr>
      </p:pic>
      <p:sp>
        <p:nvSpPr>
          <p:cNvPr id="15" name="ZoneTexte 14">
            <a:extLst>
              <a:ext uri="{FF2B5EF4-FFF2-40B4-BE49-F238E27FC236}">
                <a16:creationId xmlns:a16="http://schemas.microsoft.com/office/drawing/2014/main" id="{D6AC882F-A7C4-4774-BC53-724E4D350CED}"/>
              </a:ext>
            </a:extLst>
          </p:cNvPr>
          <p:cNvSpPr txBox="1"/>
          <p:nvPr/>
        </p:nvSpPr>
        <p:spPr>
          <a:xfrm>
            <a:off x="8915547" y="2842116"/>
            <a:ext cx="2814338" cy="1938992"/>
          </a:xfrm>
          <a:prstGeom prst="rect">
            <a:avLst/>
          </a:prstGeom>
          <a:noFill/>
        </p:spPr>
        <p:txBody>
          <a:bodyPr wrap="square" rtlCol="0">
            <a:spAutoFit/>
          </a:bodyPr>
          <a:lstStyle/>
          <a:p>
            <a:r>
              <a:rPr lang="fr-FR" sz="4000" dirty="0"/>
              <a:t>Cliquer sur installer l’application</a:t>
            </a:r>
          </a:p>
        </p:txBody>
      </p:sp>
      <p:cxnSp>
        <p:nvCxnSpPr>
          <p:cNvPr id="3" name="Connecteur droit avec flèche 2">
            <a:extLst>
              <a:ext uri="{FF2B5EF4-FFF2-40B4-BE49-F238E27FC236}">
                <a16:creationId xmlns:a16="http://schemas.microsoft.com/office/drawing/2014/main" id="{29D2E83B-13A5-4A1D-90F6-A131F06A1B81}"/>
              </a:ext>
            </a:extLst>
          </p:cNvPr>
          <p:cNvCxnSpPr/>
          <p:nvPr/>
        </p:nvCxnSpPr>
        <p:spPr>
          <a:xfrm flipH="1" flipV="1">
            <a:off x="8302752" y="2842116"/>
            <a:ext cx="612795" cy="66003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6449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543378" y="849172"/>
            <a:ext cx="10876789" cy="707886"/>
          </a:xfrm>
          <a:prstGeom prst="rect">
            <a:avLst/>
          </a:prstGeom>
          <a:noFill/>
        </p:spPr>
        <p:txBody>
          <a:bodyPr wrap="square" rtlCol="0">
            <a:spAutoFit/>
          </a:bodyPr>
          <a:lstStyle/>
          <a:p>
            <a:r>
              <a:rPr lang="fr-FR" sz="4000" dirty="0"/>
              <a:t>Choisir le bouton ci-dessous et installer l’application</a:t>
            </a:r>
          </a:p>
        </p:txBody>
      </p:sp>
      <p:pic>
        <p:nvPicPr>
          <p:cNvPr id="3" name="Image 2">
            <a:extLst>
              <a:ext uri="{FF2B5EF4-FFF2-40B4-BE49-F238E27FC236}">
                <a16:creationId xmlns:a16="http://schemas.microsoft.com/office/drawing/2014/main" id="{B8C36D0A-ED59-4627-A3A2-8C46B9B8F71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4383" y="1742768"/>
            <a:ext cx="6497525" cy="3372464"/>
          </a:xfrm>
          <a:prstGeom prst="rect">
            <a:avLst/>
          </a:prstGeom>
        </p:spPr>
      </p:pic>
      <p:cxnSp>
        <p:nvCxnSpPr>
          <p:cNvPr id="7" name="Connecteur droit avec flèche 6">
            <a:extLst>
              <a:ext uri="{FF2B5EF4-FFF2-40B4-BE49-F238E27FC236}">
                <a16:creationId xmlns:a16="http://schemas.microsoft.com/office/drawing/2014/main" id="{B690EFE0-54F2-48A9-9392-29F7B362B907}"/>
              </a:ext>
            </a:extLst>
          </p:cNvPr>
          <p:cNvCxnSpPr>
            <a:cxnSpLocks/>
          </p:cNvCxnSpPr>
          <p:nvPr/>
        </p:nvCxnSpPr>
        <p:spPr>
          <a:xfrm flipH="1">
            <a:off x="1581912" y="1557058"/>
            <a:ext cx="777831" cy="1542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01AB40C0-F743-4245-ACDE-0ADF28C79506}"/>
              </a:ext>
            </a:extLst>
          </p:cNvPr>
          <p:cNvCxnSpPr>
            <a:cxnSpLocks/>
          </p:cNvCxnSpPr>
          <p:nvPr/>
        </p:nvCxnSpPr>
        <p:spPr>
          <a:xfrm flipH="1">
            <a:off x="4818888" y="1395288"/>
            <a:ext cx="2749888" cy="251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A55D8BE9-1737-4FF7-A096-DF3E65846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209" y="3847046"/>
            <a:ext cx="5169408" cy="2907792"/>
          </a:xfrm>
          <a:prstGeom prst="rect">
            <a:avLst/>
          </a:prstGeom>
        </p:spPr>
      </p:pic>
      <p:sp>
        <p:nvSpPr>
          <p:cNvPr id="16" name="ZoneTexte 15">
            <a:extLst>
              <a:ext uri="{FF2B5EF4-FFF2-40B4-BE49-F238E27FC236}">
                <a16:creationId xmlns:a16="http://schemas.microsoft.com/office/drawing/2014/main" id="{3D5A8BE4-321E-4BB5-90BB-2F1C50BE2616}"/>
              </a:ext>
            </a:extLst>
          </p:cNvPr>
          <p:cNvSpPr txBox="1"/>
          <p:nvPr/>
        </p:nvSpPr>
        <p:spPr>
          <a:xfrm>
            <a:off x="247723" y="5300942"/>
            <a:ext cx="5951910" cy="1323439"/>
          </a:xfrm>
          <a:prstGeom prst="rect">
            <a:avLst/>
          </a:prstGeom>
          <a:noFill/>
        </p:spPr>
        <p:txBody>
          <a:bodyPr wrap="square" rtlCol="0">
            <a:spAutoFit/>
          </a:bodyPr>
          <a:lstStyle/>
          <a:p>
            <a:r>
              <a:rPr lang="fr-FR" sz="4000" dirty="0"/>
              <a:t>L’application se télécharge sur votre PC</a:t>
            </a:r>
          </a:p>
        </p:txBody>
      </p:sp>
    </p:spTree>
    <p:extLst>
      <p:ext uri="{BB962C8B-B14F-4D97-AF65-F5344CB8AC3E}">
        <p14:creationId xmlns:p14="http://schemas.microsoft.com/office/powerpoint/2010/main" val="3909859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CB12B0A5-83AB-4942-A8B4-F89FF64DE062}"/>
              </a:ext>
            </a:extLst>
          </p:cNvPr>
          <p:cNvSpPr txBox="1"/>
          <p:nvPr/>
        </p:nvSpPr>
        <p:spPr>
          <a:xfrm>
            <a:off x="4416370" y="6162334"/>
            <a:ext cx="960120" cy="369332"/>
          </a:xfrm>
          <a:prstGeom prst="rect">
            <a:avLst/>
          </a:prstGeom>
          <a:noFill/>
        </p:spPr>
        <p:txBody>
          <a:bodyPr wrap="square" rtlCol="0">
            <a:spAutoFit/>
          </a:bodyPr>
          <a:lstStyle/>
          <a:p>
            <a:r>
              <a:rPr lang="fr-FR" dirty="0"/>
              <a:t>3</a:t>
            </a:r>
          </a:p>
        </p:txBody>
      </p:sp>
      <p:sp>
        <p:nvSpPr>
          <p:cNvPr id="13" name="ZoneTexte 12">
            <a:extLst>
              <a:ext uri="{FF2B5EF4-FFF2-40B4-BE49-F238E27FC236}">
                <a16:creationId xmlns:a16="http://schemas.microsoft.com/office/drawing/2014/main" id="{AD8B6ED5-3FB3-4021-A8F0-7E88730B8CB0}"/>
              </a:ext>
            </a:extLst>
          </p:cNvPr>
          <p:cNvSpPr txBox="1"/>
          <p:nvPr/>
        </p:nvSpPr>
        <p:spPr>
          <a:xfrm>
            <a:off x="2448308" y="680690"/>
            <a:ext cx="8625076" cy="1323439"/>
          </a:xfrm>
          <a:prstGeom prst="rect">
            <a:avLst/>
          </a:prstGeom>
          <a:noFill/>
        </p:spPr>
        <p:txBody>
          <a:bodyPr wrap="square" rtlCol="0">
            <a:spAutoFit/>
          </a:bodyPr>
          <a:lstStyle/>
          <a:p>
            <a:r>
              <a:rPr lang="fr-FR" sz="4000" dirty="0"/>
              <a:t>Une fois téléchargée, procéder à son installation</a:t>
            </a:r>
          </a:p>
        </p:txBody>
      </p:sp>
      <p:pic>
        <p:nvPicPr>
          <p:cNvPr id="3" name="Image 2">
            <a:extLst>
              <a:ext uri="{FF2B5EF4-FFF2-40B4-BE49-F238E27FC236}">
                <a16:creationId xmlns:a16="http://schemas.microsoft.com/office/drawing/2014/main" id="{481D55E6-DC79-48D9-8374-8F55E5146B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3192" y="979886"/>
            <a:ext cx="1817372" cy="725049"/>
          </a:xfrm>
          <a:prstGeom prst="rect">
            <a:avLst/>
          </a:prstGeom>
        </p:spPr>
      </p:pic>
      <p:pic>
        <p:nvPicPr>
          <p:cNvPr id="5" name="Image 4">
            <a:extLst>
              <a:ext uri="{FF2B5EF4-FFF2-40B4-BE49-F238E27FC236}">
                <a16:creationId xmlns:a16="http://schemas.microsoft.com/office/drawing/2014/main" id="{07BC7EB5-EE17-499C-A779-B03ED8E6B8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5488" y="2240280"/>
            <a:ext cx="3657600" cy="2999232"/>
          </a:xfrm>
          <a:prstGeom prst="rect">
            <a:avLst/>
          </a:prstGeom>
        </p:spPr>
      </p:pic>
      <p:sp>
        <p:nvSpPr>
          <p:cNvPr id="15" name="ZoneTexte 14">
            <a:extLst>
              <a:ext uri="{FF2B5EF4-FFF2-40B4-BE49-F238E27FC236}">
                <a16:creationId xmlns:a16="http://schemas.microsoft.com/office/drawing/2014/main" id="{07145309-A6B4-4090-8DFD-9E7104E9D9DE}"/>
              </a:ext>
            </a:extLst>
          </p:cNvPr>
          <p:cNvSpPr txBox="1"/>
          <p:nvPr/>
        </p:nvSpPr>
        <p:spPr>
          <a:xfrm>
            <a:off x="4246628" y="2759792"/>
            <a:ext cx="6826756" cy="2554545"/>
          </a:xfrm>
          <a:prstGeom prst="rect">
            <a:avLst/>
          </a:prstGeom>
          <a:noFill/>
        </p:spPr>
        <p:txBody>
          <a:bodyPr wrap="square" rtlCol="0">
            <a:spAutoFit/>
          </a:bodyPr>
          <a:lstStyle/>
          <a:p>
            <a:r>
              <a:rPr lang="fr-FR" sz="4000" dirty="0"/>
              <a:t>Ne pas lancer l’exécution (décocher la petite croix « Exécuter Biblio Manuels » puis cliquer sur terminer</a:t>
            </a:r>
          </a:p>
        </p:txBody>
      </p:sp>
    </p:spTree>
    <p:extLst>
      <p:ext uri="{BB962C8B-B14F-4D97-AF65-F5344CB8AC3E}">
        <p14:creationId xmlns:p14="http://schemas.microsoft.com/office/powerpoint/2010/main" val="1552166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251458" y="746273"/>
            <a:ext cx="10876789" cy="1323439"/>
          </a:xfrm>
          <a:prstGeom prst="rect">
            <a:avLst/>
          </a:prstGeom>
          <a:noFill/>
        </p:spPr>
        <p:txBody>
          <a:bodyPr wrap="square" rtlCol="0">
            <a:spAutoFit/>
          </a:bodyPr>
          <a:lstStyle/>
          <a:p>
            <a:r>
              <a:rPr lang="fr-FR" sz="4000" dirty="0"/>
              <a:t>Revenir sur cette page internet et cliquer maintenant sur « Ouvrir dans l’application »</a:t>
            </a:r>
          </a:p>
        </p:txBody>
      </p:sp>
      <p:pic>
        <p:nvPicPr>
          <p:cNvPr id="4" name="Image 3">
            <a:extLst>
              <a:ext uri="{FF2B5EF4-FFF2-40B4-BE49-F238E27FC236}">
                <a16:creationId xmlns:a16="http://schemas.microsoft.com/office/drawing/2014/main" id="{095421D6-22C6-48BB-9E20-04B4C61E13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7148" y="2470056"/>
            <a:ext cx="8416413" cy="4100304"/>
          </a:xfrm>
          <a:prstGeom prst="rect">
            <a:avLst/>
          </a:prstGeom>
        </p:spPr>
      </p:pic>
      <p:cxnSp>
        <p:nvCxnSpPr>
          <p:cNvPr id="3" name="Connecteur droit avec flèche 2">
            <a:extLst>
              <a:ext uri="{FF2B5EF4-FFF2-40B4-BE49-F238E27FC236}">
                <a16:creationId xmlns:a16="http://schemas.microsoft.com/office/drawing/2014/main" id="{27C39AF3-4FC5-498F-926D-4BF3231B96FA}"/>
              </a:ext>
            </a:extLst>
          </p:cNvPr>
          <p:cNvCxnSpPr/>
          <p:nvPr/>
        </p:nvCxnSpPr>
        <p:spPr>
          <a:xfrm>
            <a:off x="6510528" y="1975104"/>
            <a:ext cx="219456" cy="494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506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141730" y="170201"/>
            <a:ext cx="10876789" cy="1938992"/>
          </a:xfrm>
          <a:prstGeom prst="rect">
            <a:avLst/>
          </a:prstGeom>
          <a:noFill/>
        </p:spPr>
        <p:txBody>
          <a:bodyPr wrap="square" rtlCol="0">
            <a:spAutoFit/>
          </a:bodyPr>
          <a:lstStyle/>
          <a:p>
            <a:r>
              <a:rPr lang="fr-FR" sz="4000" dirty="0"/>
              <a:t>Le logiciel « Biblio Manuels « installé sur votre ordinateur s’ouvre et affiche le manuel de SNT. Il ne vous reste plus qu’à le télécharger </a:t>
            </a:r>
          </a:p>
        </p:txBody>
      </p:sp>
      <p:pic>
        <p:nvPicPr>
          <p:cNvPr id="6" name="Image 5">
            <a:extLst>
              <a:ext uri="{FF2B5EF4-FFF2-40B4-BE49-F238E27FC236}">
                <a16:creationId xmlns:a16="http://schemas.microsoft.com/office/drawing/2014/main" id="{FB1F62C0-E529-4267-89F0-FAE72C4983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29968" y="2066147"/>
            <a:ext cx="7961794" cy="4791853"/>
          </a:xfrm>
          <a:prstGeom prst="rect">
            <a:avLst/>
          </a:prstGeom>
        </p:spPr>
      </p:pic>
      <p:cxnSp>
        <p:nvCxnSpPr>
          <p:cNvPr id="8" name="Connecteur droit avec flèche 7">
            <a:extLst>
              <a:ext uri="{FF2B5EF4-FFF2-40B4-BE49-F238E27FC236}">
                <a16:creationId xmlns:a16="http://schemas.microsoft.com/office/drawing/2014/main" id="{C2322873-9E91-49CB-BDB2-96D3A1ACD4F8}"/>
              </a:ext>
            </a:extLst>
          </p:cNvPr>
          <p:cNvCxnSpPr>
            <a:cxnSpLocks/>
          </p:cNvCxnSpPr>
          <p:nvPr/>
        </p:nvCxnSpPr>
        <p:spPr>
          <a:xfrm>
            <a:off x="5888736" y="1993392"/>
            <a:ext cx="1042416" cy="271576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23923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CFDB7B5-7467-44D6-B3C1-ABF3418765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6344" y="198310"/>
            <a:ext cx="3651900" cy="3642170"/>
          </a:xfrm>
          <a:prstGeom prst="rect">
            <a:avLst/>
          </a:prstGeom>
        </p:spPr>
      </p:pic>
      <p:pic>
        <p:nvPicPr>
          <p:cNvPr id="7" name="Image 6">
            <a:extLst>
              <a:ext uri="{FF2B5EF4-FFF2-40B4-BE49-F238E27FC236}">
                <a16:creationId xmlns:a16="http://schemas.microsoft.com/office/drawing/2014/main" id="{105784C8-6101-4DD5-85AA-D65676ACF7A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02911" y="3047413"/>
            <a:ext cx="3382297" cy="3628690"/>
          </a:xfrm>
          <a:prstGeom prst="rect">
            <a:avLst/>
          </a:prstGeom>
        </p:spPr>
      </p:pic>
      <p:sp>
        <p:nvSpPr>
          <p:cNvPr id="10" name="ZoneTexte 9">
            <a:extLst>
              <a:ext uri="{FF2B5EF4-FFF2-40B4-BE49-F238E27FC236}">
                <a16:creationId xmlns:a16="http://schemas.microsoft.com/office/drawing/2014/main" id="{07DA91AD-22C0-4A90-A8B2-DAF9EC52B4E2}"/>
              </a:ext>
            </a:extLst>
          </p:cNvPr>
          <p:cNvSpPr txBox="1"/>
          <p:nvPr/>
        </p:nvSpPr>
        <p:spPr>
          <a:xfrm>
            <a:off x="4660379" y="1285935"/>
            <a:ext cx="7256317" cy="707886"/>
          </a:xfrm>
          <a:prstGeom prst="rect">
            <a:avLst/>
          </a:prstGeom>
          <a:noFill/>
        </p:spPr>
        <p:txBody>
          <a:bodyPr wrap="square" rtlCol="0">
            <a:spAutoFit/>
          </a:bodyPr>
          <a:lstStyle/>
          <a:p>
            <a:r>
              <a:rPr lang="fr-FR" sz="4000" dirty="0"/>
              <a:t>Téléchargement</a:t>
            </a:r>
          </a:p>
        </p:txBody>
      </p:sp>
      <p:sp>
        <p:nvSpPr>
          <p:cNvPr id="11" name="ZoneTexte 10">
            <a:extLst>
              <a:ext uri="{FF2B5EF4-FFF2-40B4-BE49-F238E27FC236}">
                <a16:creationId xmlns:a16="http://schemas.microsoft.com/office/drawing/2014/main" id="{539C4F95-A86F-4C35-B332-CD45FC6A0FAE}"/>
              </a:ext>
            </a:extLst>
          </p:cNvPr>
          <p:cNvSpPr txBox="1"/>
          <p:nvPr/>
        </p:nvSpPr>
        <p:spPr>
          <a:xfrm>
            <a:off x="352434" y="4692811"/>
            <a:ext cx="7256317" cy="1323439"/>
          </a:xfrm>
          <a:prstGeom prst="rect">
            <a:avLst/>
          </a:prstGeom>
          <a:noFill/>
        </p:spPr>
        <p:txBody>
          <a:bodyPr wrap="square" rtlCol="0">
            <a:spAutoFit/>
          </a:bodyPr>
          <a:lstStyle/>
          <a:p>
            <a:r>
              <a:rPr lang="fr-FR" sz="4000" dirty="0"/>
              <a:t>Le manuel est téléchargé sur votre PC dans Biblio Manuels.</a:t>
            </a:r>
          </a:p>
        </p:txBody>
      </p:sp>
    </p:spTree>
    <p:extLst>
      <p:ext uri="{BB962C8B-B14F-4D97-AF65-F5344CB8AC3E}">
        <p14:creationId xmlns:p14="http://schemas.microsoft.com/office/powerpoint/2010/main" val="2028219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434338" y="1176041"/>
            <a:ext cx="10876789" cy="5632311"/>
          </a:xfrm>
          <a:prstGeom prst="rect">
            <a:avLst/>
          </a:prstGeom>
          <a:noFill/>
        </p:spPr>
        <p:txBody>
          <a:bodyPr wrap="square" rtlCol="0">
            <a:spAutoFit/>
          </a:bodyPr>
          <a:lstStyle/>
          <a:p>
            <a:r>
              <a:rPr lang="fr-FR" sz="4000" dirty="0"/>
              <a:t>Un raccourci vers l’appli de l’éditeur a été installé sur votre bureau. </a:t>
            </a:r>
          </a:p>
          <a:p>
            <a:endParaRPr lang="fr-FR" sz="4000" dirty="0"/>
          </a:p>
          <a:p>
            <a:r>
              <a:rPr lang="fr-FR" sz="4000" dirty="0"/>
              <a:t>Exemple avec </a:t>
            </a:r>
            <a:r>
              <a:rPr lang="fr-FR" sz="4000" dirty="0" err="1"/>
              <a:t>educadoc</a:t>
            </a:r>
            <a:r>
              <a:rPr lang="fr-FR" sz="4000" dirty="0"/>
              <a:t> et </a:t>
            </a:r>
            <a:r>
              <a:rPr lang="fr-FR" sz="4000" dirty="0" err="1"/>
              <a:t>Bibiomanuel</a:t>
            </a:r>
            <a:endParaRPr lang="fr-FR" sz="4000" dirty="0"/>
          </a:p>
          <a:p>
            <a:endParaRPr lang="fr-FR" sz="4000" dirty="0"/>
          </a:p>
          <a:p>
            <a:r>
              <a:rPr lang="fr-FR" sz="4000" dirty="0"/>
              <a:t>Double-cliquer dessus pour accéder hors ligne aux ouvrages numériques. Plus besoin de connexion internet et encore moins de passer par mon bureau numérique.</a:t>
            </a:r>
          </a:p>
        </p:txBody>
      </p:sp>
      <p:pic>
        <p:nvPicPr>
          <p:cNvPr id="3" name="Image 2">
            <a:extLst>
              <a:ext uri="{FF2B5EF4-FFF2-40B4-BE49-F238E27FC236}">
                <a16:creationId xmlns:a16="http://schemas.microsoft.com/office/drawing/2014/main" id="{574693AE-99FF-4FAE-A950-3564CAFF0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763" y="2164238"/>
            <a:ext cx="981075" cy="638175"/>
          </a:xfrm>
          <a:prstGeom prst="rect">
            <a:avLst/>
          </a:prstGeom>
        </p:spPr>
      </p:pic>
      <p:pic>
        <p:nvPicPr>
          <p:cNvPr id="6" name="Image 5">
            <a:extLst>
              <a:ext uri="{FF2B5EF4-FFF2-40B4-BE49-F238E27FC236}">
                <a16:creationId xmlns:a16="http://schemas.microsoft.com/office/drawing/2014/main" id="{2BA915EA-4C8D-4F8C-9243-C1FB31701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3434" y="3246252"/>
            <a:ext cx="669827" cy="745944"/>
          </a:xfrm>
          <a:prstGeom prst="rect">
            <a:avLst/>
          </a:prstGeom>
        </p:spPr>
      </p:pic>
    </p:spTree>
    <p:extLst>
      <p:ext uri="{BB962C8B-B14F-4D97-AF65-F5344CB8AC3E}">
        <p14:creationId xmlns:p14="http://schemas.microsoft.com/office/powerpoint/2010/main" val="1837964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3B631B6-3FE8-48E5-8AAE-580EEB8A4F7E}"/>
              </a:ext>
            </a:extLst>
          </p:cNvPr>
          <p:cNvSpPr txBox="1"/>
          <p:nvPr/>
        </p:nvSpPr>
        <p:spPr>
          <a:xfrm>
            <a:off x="1242821" y="991683"/>
            <a:ext cx="9706358" cy="3785652"/>
          </a:xfrm>
          <a:prstGeom prst="rect">
            <a:avLst/>
          </a:prstGeom>
          <a:noFill/>
        </p:spPr>
        <p:txBody>
          <a:bodyPr wrap="square" rtlCol="0">
            <a:spAutoFit/>
          </a:bodyPr>
          <a:lstStyle/>
          <a:p>
            <a:r>
              <a:rPr lang="fr-FR" sz="4000" dirty="0"/>
              <a:t>Vous verrez avec vos enseignants comment récupérer les ouvrages pour chacune de vos disciplines mais c’est à chaque fois pareil :</a:t>
            </a:r>
          </a:p>
          <a:p>
            <a:pPr marL="571500" indent="-571500">
              <a:buFont typeface="Arial" panose="020B0604020202020204" pitchFamily="34" charset="0"/>
              <a:buChar char="•"/>
            </a:pPr>
            <a:r>
              <a:rPr lang="fr-FR" sz="4000" dirty="0"/>
              <a:t>Téléchargement d’une application</a:t>
            </a:r>
          </a:p>
          <a:p>
            <a:pPr marL="571500" indent="-571500">
              <a:buFont typeface="Arial" panose="020B0604020202020204" pitchFamily="34" charset="0"/>
              <a:buChar char="•"/>
            </a:pPr>
            <a:r>
              <a:rPr lang="fr-FR" sz="4000" dirty="0"/>
              <a:t>Téléchargement de l’ouvrage dans l’application</a:t>
            </a:r>
          </a:p>
        </p:txBody>
      </p:sp>
    </p:spTree>
    <p:extLst>
      <p:ext uri="{BB962C8B-B14F-4D97-AF65-F5344CB8AC3E}">
        <p14:creationId xmlns:p14="http://schemas.microsoft.com/office/powerpoint/2010/main" val="55825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291EA60-9DFC-4DAC-B5FF-2A721F3E1A79}"/>
              </a:ext>
            </a:extLst>
          </p:cNvPr>
          <p:cNvSpPr txBox="1"/>
          <p:nvPr/>
        </p:nvSpPr>
        <p:spPr>
          <a:xfrm>
            <a:off x="963622" y="829290"/>
            <a:ext cx="9959095" cy="4401205"/>
          </a:xfrm>
          <a:prstGeom prst="rect">
            <a:avLst/>
          </a:prstGeom>
          <a:noFill/>
        </p:spPr>
        <p:txBody>
          <a:bodyPr wrap="square" rtlCol="0">
            <a:spAutoFit/>
          </a:bodyPr>
          <a:lstStyle/>
          <a:p>
            <a:pPr algn="just"/>
            <a:r>
              <a:rPr lang="fr-FR" sz="4000" dirty="0"/>
              <a:t>En attendant, il appartient à la Région et </a:t>
            </a:r>
            <a:r>
              <a:rPr lang="fr-FR" sz="4000" b="1" dirty="0"/>
              <a:t>vous devez le garder en parfait état !</a:t>
            </a:r>
          </a:p>
          <a:p>
            <a:pPr algn="just"/>
            <a:endParaRPr lang="fr-FR" sz="4000" dirty="0"/>
          </a:p>
          <a:p>
            <a:pPr algn="just"/>
            <a:r>
              <a:rPr lang="fr-FR" sz="4000" dirty="0"/>
              <a:t>Un contrôle par trimestre pourra être fait par un informaticien du Lycée afin de vérifier son parfait état de fonctionnement pendant toute votre scolarité.</a:t>
            </a:r>
          </a:p>
        </p:txBody>
      </p:sp>
    </p:spTree>
    <p:extLst>
      <p:ext uri="{BB962C8B-B14F-4D97-AF65-F5344CB8AC3E}">
        <p14:creationId xmlns:p14="http://schemas.microsoft.com/office/powerpoint/2010/main" val="2767242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714896" y="1116910"/>
            <a:ext cx="11014988" cy="5632311"/>
          </a:xfrm>
          <a:prstGeom prst="rect">
            <a:avLst/>
          </a:prstGeom>
          <a:noFill/>
        </p:spPr>
        <p:txBody>
          <a:bodyPr wrap="square" rtlCol="0">
            <a:spAutoFit/>
          </a:bodyPr>
          <a:lstStyle/>
          <a:p>
            <a:r>
              <a:rPr lang="fr-FR" sz="4000" b="1" u="sng" dirty="0">
                <a:solidFill>
                  <a:schemeClr val="accent6">
                    <a:lumMod val="75000"/>
                  </a:schemeClr>
                </a:solidFill>
              </a:rPr>
              <a:t>Création d’une session « perso »</a:t>
            </a:r>
            <a:r>
              <a:rPr lang="fr-FR" sz="4000" dirty="0">
                <a:solidFill>
                  <a:schemeClr val="accent6">
                    <a:lumMod val="75000"/>
                  </a:schemeClr>
                </a:solidFill>
              </a:rPr>
              <a:t>. </a:t>
            </a:r>
          </a:p>
          <a:p>
            <a:endParaRPr lang="fr-FR" sz="4000" dirty="0"/>
          </a:p>
          <a:p>
            <a:r>
              <a:rPr lang="fr-FR" sz="4000" b="1" dirty="0"/>
              <a:t>Le compte « élève » sera utilisé pour le lycée: Pas de jeu, vidéo personnelle, film, logiciel autre que ceux demandés par vos enseignants.</a:t>
            </a:r>
          </a:p>
          <a:p>
            <a:endParaRPr lang="fr-FR" sz="4000" b="1" dirty="0"/>
          </a:p>
          <a:p>
            <a:r>
              <a:rPr lang="fr-FR" sz="4000" dirty="0"/>
              <a:t>Vous pourrez faire ce que vous voulez avec le compte « perso » mais attention à ne pas remplir le disque dur de films…</a:t>
            </a:r>
          </a:p>
        </p:txBody>
      </p:sp>
    </p:spTree>
    <p:extLst>
      <p:ext uri="{BB962C8B-B14F-4D97-AF65-F5344CB8AC3E}">
        <p14:creationId xmlns:p14="http://schemas.microsoft.com/office/powerpoint/2010/main" val="1686088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4427546D-31F8-D35F-7052-7FEA4C64C6CE}"/>
              </a:ext>
            </a:extLst>
          </p:cNvPr>
          <p:cNvPicPr>
            <a:picLocks noChangeAspect="1"/>
          </p:cNvPicPr>
          <p:nvPr/>
        </p:nvPicPr>
        <p:blipFill>
          <a:blip r:embed="rId2"/>
          <a:stretch>
            <a:fillRect/>
          </a:stretch>
        </p:blipFill>
        <p:spPr>
          <a:xfrm>
            <a:off x="3840385" y="1508288"/>
            <a:ext cx="7087214" cy="1272650"/>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 RVB mini">
            <a:extLst>
              <a:ext uri="{FF2B5EF4-FFF2-40B4-BE49-F238E27FC236}">
                <a16:creationId xmlns:a16="http://schemas.microsoft.com/office/drawing/2014/main" id="{E7F8CA99-ACF1-0DC1-7693-2E6837C87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1FA78EF-598B-CDE2-D049-5ADC8FACBFB2}"/>
              </a:ext>
            </a:extLst>
          </p:cNvPr>
          <p:cNvSpPr txBox="1"/>
          <p:nvPr/>
        </p:nvSpPr>
        <p:spPr>
          <a:xfrm>
            <a:off x="159886" y="4667921"/>
            <a:ext cx="4273592" cy="1477328"/>
          </a:xfrm>
          <a:prstGeom prst="rect">
            <a:avLst/>
          </a:prstGeom>
          <a:noFill/>
        </p:spPr>
        <p:txBody>
          <a:bodyPr wrap="square" rtlCol="0">
            <a:spAutoFit/>
          </a:bodyPr>
          <a:lstStyle/>
          <a:p>
            <a:r>
              <a:rPr lang="fr-FR" sz="3000" dirty="0"/>
              <a:t>1 Clic droit sur le bouton Démarrer, puis Menu « Paramètres »</a:t>
            </a:r>
          </a:p>
        </p:txBody>
      </p:sp>
      <p:sp>
        <p:nvSpPr>
          <p:cNvPr id="5" name="ZoneTexte 4">
            <a:extLst>
              <a:ext uri="{FF2B5EF4-FFF2-40B4-BE49-F238E27FC236}">
                <a16:creationId xmlns:a16="http://schemas.microsoft.com/office/drawing/2014/main" id="{4D59240D-76D6-26F4-F30F-5A65CE7198A6}"/>
              </a:ext>
            </a:extLst>
          </p:cNvPr>
          <p:cNvSpPr txBox="1"/>
          <p:nvPr/>
        </p:nvSpPr>
        <p:spPr>
          <a:xfrm>
            <a:off x="5422888" y="3756742"/>
            <a:ext cx="3955641" cy="1477328"/>
          </a:xfrm>
          <a:prstGeom prst="rect">
            <a:avLst/>
          </a:prstGeom>
          <a:noFill/>
        </p:spPr>
        <p:txBody>
          <a:bodyPr wrap="square" rtlCol="0">
            <a:spAutoFit/>
          </a:bodyPr>
          <a:lstStyle/>
          <a:p>
            <a:r>
              <a:rPr lang="fr-FR" sz="3000" dirty="0"/>
              <a:t>2 Cliquer sur compte puis sur « Autres utilisateurs »</a:t>
            </a:r>
          </a:p>
        </p:txBody>
      </p:sp>
      <p:pic>
        <p:nvPicPr>
          <p:cNvPr id="9" name="Image 8">
            <a:extLst>
              <a:ext uri="{FF2B5EF4-FFF2-40B4-BE49-F238E27FC236}">
                <a16:creationId xmlns:a16="http://schemas.microsoft.com/office/drawing/2014/main" id="{DD4E935C-1242-AF7E-A236-B5890440013B}"/>
              </a:ext>
            </a:extLst>
          </p:cNvPr>
          <p:cNvPicPr>
            <a:picLocks noChangeAspect="1"/>
          </p:cNvPicPr>
          <p:nvPr/>
        </p:nvPicPr>
        <p:blipFill rotWithShape="1">
          <a:blip r:embed="rId4"/>
          <a:srcRect l="15718" t="64823" r="63457"/>
          <a:stretch/>
        </p:blipFill>
        <p:spPr>
          <a:xfrm>
            <a:off x="315528" y="1413400"/>
            <a:ext cx="3328237" cy="3162462"/>
          </a:xfrm>
          <a:prstGeom prst="rect">
            <a:avLst/>
          </a:prstGeom>
        </p:spPr>
      </p:pic>
      <p:cxnSp>
        <p:nvCxnSpPr>
          <p:cNvPr id="11" name="Connecteur droit avec flèche 10">
            <a:extLst>
              <a:ext uri="{FF2B5EF4-FFF2-40B4-BE49-F238E27FC236}">
                <a16:creationId xmlns:a16="http://schemas.microsoft.com/office/drawing/2014/main" id="{3E16E883-901B-0534-FC15-BF40B60C8880}"/>
              </a:ext>
            </a:extLst>
          </p:cNvPr>
          <p:cNvCxnSpPr/>
          <p:nvPr/>
        </p:nvCxnSpPr>
        <p:spPr>
          <a:xfrm flipV="1">
            <a:off x="1400783" y="4457187"/>
            <a:ext cx="155643" cy="2633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Connecteur droit avec flèche 11">
            <a:extLst>
              <a:ext uri="{FF2B5EF4-FFF2-40B4-BE49-F238E27FC236}">
                <a16:creationId xmlns:a16="http://schemas.microsoft.com/office/drawing/2014/main" id="{FE39B15B-847C-C533-1DAF-09CAA8D05C46}"/>
              </a:ext>
            </a:extLst>
          </p:cNvPr>
          <p:cNvCxnSpPr>
            <a:cxnSpLocks/>
          </p:cNvCxnSpPr>
          <p:nvPr/>
        </p:nvCxnSpPr>
        <p:spPr>
          <a:xfrm flipV="1">
            <a:off x="875490" y="2190642"/>
            <a:ext cx="177189" cy="34857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Connecteur droit avec flèche 13">
            <a:extLst>
              <a:ext uri="{FF2B5EF4-FFF2-40B4-BE49-F238E27FC236}">
                <a16:creationId xmlns:a16="http://schemas.microsoft.com/office/drawing/2014/main" id="{A82712BB-F455-8B13-9EBE-07D95838388E}"/>
              </a:ext>
            </a:extLst>
          </p:cNvPr>
          <p:cNvCxnSpPr>
            <a:cxnSpLocks/>
          </p:cNvCxnSpPr>
          <p:nvPr/>
        </p:nvCxnSpPr>
        <p:spPr>
          <a:xfrm flipH="1" flipV="1">
            <a:off x="4919141" y="2190642"/>
            <a:ext cx="1079582" cy="169768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avec flèche 14">
            <a:extLst>
              <a:ext uri="{FF2B5EF4-FFF2-40B4-BE49-F238E27FC236}">
                <a16:creationId xmlns:a16="http://schemas.microsoft.com/office/drawing/2014/main" id="{8653DBD0-EDFE-BECC-AE63-CB52F4AAEBAD}"/>
              </a:ext>
            </a:extLst>
          </p:cNvPr>
          <p:cNvCxnSpPr>
            <a:cxnSpLocks/>
          </p:cNvCxnSpPr>
          <p:nvPr/>
        </p:nvCxnSpPr>
        <p:spPr>
          <a:xfrm flipV="1">
            <a:off x="6752392" y="2599204"/>
            <a:ext cx="1263200" cy="229809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3270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B8A33A-A14F-A45F-96FB-AB52C5793019}"/>
              </a:ext>
            </a:extLst>
          </p:cNvPr>
          <p:cNvPicPr>
            <a:picLocks noChangeAspect="1"/>
          </p:cNvPicPr>
          <p:nvPr/>
        </p:nvPicPr>
        <p:blipFill>
          <a:blip r:embed="rId2"/>
          <a:stretch>
            <a:fillRect/>
          </a:stretch>
        </p:blipFill>
        <p:spPr>
          <a:xfrm>
            <a:off x="161545" y="1614209"/>
            <a:ext cx="7841660" cy="3101609"/>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2C7C04ED-6135-4669-9E76-5219406C6377}"/>
              </a:ext>
            </a:extLst>
          </p:cNvPr>
          <p:cNvCxnSpPr>
            <a:cxnSpLocks/>
          </p:cNvCxnSpPr>
          <p:nvPr/>
        </p:nvCxnSpPr>
        <p:spPr>
          <a:xfrm flipH="1" flipV="1">
            <a:off x="7061891" y="2203316"/>
            <a:ext cx="1629268" cy="666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B4453DB2-8D93-4037-BBB8-54C2E69DC7E9}"/>
              </a:ext>
            </a:extLst>
          </p:cNvPr>
          <p:cNvSpPr txBox="1"/>
          <p:nvPr/>
        </p:nvSpPr>
        <p:spPr>
          <a:xfrm>
            <a:off x="8591079" y="2457127"/>
            <a:ext cx="3439376" cy="1938992"/>
          </a:xfrm>
          <a:prstGeom prst="rect">
            <a:avLst/>
          </a:prstGeom>
          <a:noFill/>
        </p:spPr>
        <p:txBody>
          <a:bodyPr wrap="square" rtlCol="0">
            <a:spAutoFit/>
          </a:bodyPr>
          <a:lstStyle/>
          <a:p>
            <a:r>
              <a:rPr lang="fr-FR" sz="4000" dirty="0"/>
              <a:t>Cliquer sur « Ajouter un compte »</a:t>
            </a:r>
          </a:p>
        </p:txBody>
      </p:sp>
    </p:spTree>
    <p:extLst>
      <p:ext uri="{BB962C8B-B14F-4D97-AF65-F5344CB8AC3E}">
        <p14:creationId xmlns:p14="http://schemas.microsoft.com/office/powerpoint/2010/main" val="2382259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135E91D-B1D9-4597-9C4A-734D9E627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299" y="740663"/>
            <a:ext cx="4720141" cy="4581143"/>
          </a:xfrm>
          <a:prstGeom prst="rect">
            <a:avLst/>
          </a:prstGeom>
        </p:spPr>
      </p:pic>
      <p:pic>
        <p:nvPicPr>
          <p:cNvPr id="3" name="Image 2">
            <a:extLst>
              <a:ext uri="{FF2B5EF4-FFF2-40B4-BE49-F238E27FC236}">
                <a16:creationId xmlns:a16="http://schemas.microsoft.com/office/drawing/2014/main" id="{4DF45329-EF73-4E5A-A876-A73D87A36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46" y="740664"/>
            <a:ext cx="4737715" cy="4581144"/>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2C7C04ED-6135-4669-9E76-5219406C6377}"/>
              </a:ext>
            </a:extLst>
          </p:cNvPr>
          <p:cNvCxnSpPr>
            <a:cxnSpLocks/>
          </p:cNvCxnSpPr>
          <p:nvPr/>
        </p:nvCxnSpPr>
        <p:spPr>
          <a:xfrm flipV="1">
            <a:off x="1499616" y="4087368"/>
            <a:ext cx="365760" cy="2304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B17A7DF-44CD-46B7-84AD-8074FB485B20}"/>
              </a:ext>
            </a:extLst>
          </p:cNvPr>
          <p:cNvCxnSpPr>
            <a:cxnSpLocks/>
          </p:cNvCxnSpPr>
          <p:nvPr/>
        </p:nvCxnSpPr>
        <p:spPr>
          <a:xfrm flipV="1">
            <a:off x="6958584" y="3904488"/>
            <a:ext cx="365760" cy="20756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175D06DA-9B84-4B04-B21B-6AE9E49D44A6}"/>
              </a:ext>
            </a:extLst>
          </p:cNvPr>
          <p:cNvSpPr txBox="1"/>
          <p:nvPr/>
        </p:nvSpPr>
        <p:spPr>
          <a:xfrm>
            <a:off x="1691640" y="5980176"/>
            <a:ext cx="713232" cy="707886"/>
          </a:xfrm>
          <a:prstGeom prst="rect">
            <a:avLst/>
          </a:prstGeom>
          <a:noFill/>
        </p:spPr>
        <p:txBody>
          <a:bodyPr wrap="square" rtlCol="0">
            <a:spAutoFit/>
          </a:bodyPr>
          <a:lstStyle/>
          <a:p>
            <a:r>
              <a:rPr lang="fr-FR" sz="4000" dirty="0"/>
              <a:t>3</a:t>
            </a:r>
          </a:p>
        </p:txBody>
      </p:sp>
      <p:sp>
        <p:nvSpPr>
          <p:cNvPr id="4" name="ZoneTexte 3">
            <a:extLst>
              <a:ext uri="{FF2B5EF4-FFF2-40B4-BE49-F238E27FC236}">
                <a16:creationId xmlns:a16="http://schemas.microsoft.com/office/drawing/2014/main" id="{19E87CCF-279C-458F-8A5E-42078342F3FE}"/>
              </a:ext>
            </a:extLst>
          </p:cNvPr>
          <p:cNvSpPr txBox="1"/>
          <p:nvPr/>
        </p:nvSpPr>
        <p:spPr>
          <a:xfrm>
            <a:off x="6437376" y="5763394"/>
            <a:ext cx="713232" cy="707886"/>
          </a:xfrm>
          <a:prstGeom prst="rect">
            <a:avLst/>
          </a:prstGeom>
          <a:noFill/>
        </p:spPr>
        <p:txBody>
          <a:bodyPr wrap="square" rtlCol="0">
            <a:spAutoFit/>
          </a:bodyPr>
          <a:lstStyle/>
          <a:p>
            <a:r>
              <a:rPr lang="fr-FR" sz="4000" dirty="0"/>
              <a:t>4</a:t>
            </a:r>
          </a:p>
        </p:txBody>
      </p:sp>
      <p:sp>
        <p:nvSpPr>
          <p:cNvPr id="5" name="Ellipse 4">
            <a:extLst>
              <a:ext uri="{FF2B5EF4-FFF2-40B4-BE49-F238E27FC236}">
                <a16:creationId xmlns:a16="http://schemas.microsoft.com/office/drawing/2014/main" id="{0178E9F9-A137-447A-B0B4-B0763B68254C}"/>
              </a:ext>
            </a:extLst>
          </p:cNvPr>
          <p:cNvSpPr/>
          <p:nvPr/>
        </p:nvSpPr>
        <p:spPr>
          <a:xfrm>
            <a:off x="1101851" y="3657600"/>
            <a:ext cx="3072887" cy="361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F3A0EB70-0766-45B7-A34A-B6402C4350E1}"/>
              </a:ext>
            </a:extLst>
          </p:cNvPr>
          <p:cNvSpPr/>
          <p:nvPr/>
        </p:nvSpPr>
        <p:spPr>
          <a:xfrm>
            <a:off x="6560820" y="3447288"/>
            <a:ext cx="2628900" cy="3566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5457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C46BDED-007D-4E55-B2DF-82CB4858E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29" y="758952"/>
            <a:ext cx="4839130" cy="4690872"/>
          </a:xfrm>
          <a:prstGeom prst="rect">
            <a:avLst/>
          </a:prstGeom>
        </p:spPr>
      </p:pic>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2C7C04ED-6135-4669-9E76-5219406C6377}"/>
              </a:ext>
            </a:extLst>
          </p:cNvPr>
          <p:cNvCxnSpPr>
            <a:cxnSpLocks/>
            <a:stCxn id="9" idx="1"/>
          </p:cNvCxnSpPr>
          <p:nvPr/>
        </p:nvCxnSpPr>
        <p:spPr>
          <a:xfrm flipH="1">
            <a:off x="2432304" y="1573871"/>
            <a:ext cx="4599432" cy="10778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2568A778-C8B9-4516-8C6F-C5B4F3F20CE2}"/>
              </a:ext>
            </a:extLst>
          </p:cNvPr>
          <p:cNvSpPr txBox="1"/>
          <p:nvPr/>
        </p:nvSpPr>
        <p:spPr>
          <a:xfrm>
            <a:off x="7031736" y="1219928"/>
            <a:ext cx="4270247" cy="707886"/>
          </a:xfrm>
          <a:prstGeom prst="rect">
            <a:avLst/>
          </a:prstGeom>
          <a:noFill/>
        </p:spPr>
        <p:txBody>
          <a:bodyPr wrap="square" rtlCol="0">
            <a:spAutoFit/>
          </a:bodyPr>
          <a:lstStyle/>
          <a:p>
            <a:r>
              <a:rPr lang="fr-FR" sz="4000" dirty="0"/>
              <a:t>« Perso »</a:t>
            </a:r>
          </a:p>
        </p:txBody>
      </p:sp>
      <p:cxnSp>
        <p:nvCxnSpPr>
          <p:cNvPr id="13" name="Connecteur droit avec flèche 12">
            <a:extLst>
              <a:ext uri="{FF2B5EF4-FFF2-40B4-BE49-F238E27FC236}">
                <a16:creationId xmlns:a16="http://schemas.microsoft.com/office/drawing/2014/main" id="{FDA6EBBB-9217-4FE7-9AE8-F1F453E46F4F}"/>
              </a:ext>
            </a:extLst>
          </p:cNvPr>
          <p:cNvCxnSpPr>
            <a:cxnSpLocks/>
          </p:cNvCxnSpPr>
          <p:nvPr/>
        </p:nvCxnSpPr>
        <p:spPr>
          <a:xfrm flipH="1">
            <a:off x="2749296" y="2651760"/>
            <a:ext cx="4062984" cy="9536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6D0F515-8B43-43DC-9636-1E7134C3632E}"/>
              </a:ext>
            </a:extLst>
          </p:cNvPr>
          <p:cNvSpPr txBox="1"/>
          <p:nvPr/>
        </p:nvSpPr>
        <p:spPr>
          <a:xfrm>
            <a:off x="7020306" y="1990040"/>
            <a:ext cx="4270247" cy="1323439"/>
          </a:xfrm>
          <a:prstGeom prst="rect">
            <a:avLst/>
          </a:prstGeom>
          <a:noFill/>
        </p:spPr>
        <p:txBody>
          <a:bodyPr wrap="square" rtlCol="0">
            <a:spAutoFit/>
          </a:bodyPr>
          <a:lstStyle/>
          <a:p>
            <a:r>
              <a:rPr lang="fr-FR" sz="4000" dirty="0"/>
              <a:t>Le même que le compte élève</a:t>
            </a:r>
          </a:p>
        </p:txBody>
      </p:sp>
      <p:cxnSp>
        <p:nvCxnSpPr>
          <p:cNvPr id="17" name="Connecteur droit avec flèche 16">
            <a:extLst>
              <a:ext uri="{FF2B5EF4-FFF2-40B4-BE49-F238E27FC236}">
                <a16:creationId xmlns:a16="http://schemas.microsoft.com/office/drawing/2014/main" id="{1DA15AE2-4318-44B8-B258-5D7294B14449}"/>
              </a:ext>
            </a:extLst>
          </p:cNvPr>
          <p:cNvCxnSpPr>
            <a:cxnSpLocks/>
          </p:cNvCxnSpPr>
          <p:nvPr/>
        </p:nvCxnSpPr>
        <p:spPr>
          <a:xfrm flipH="1" flipV="1">
            <a:off x="4203023" y="5281668"/>
            <a:ext cx="492421" cy="552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F7C24998-03A9-4663-9ED7-211565978D1B}"/>
              </a:ext>
            </a:extLst>
          </p:cNvPr>
          <p:cNvSpPr txBox="1"/>
          <p:nvPr/>
        </p:nvSpPr>
        <p:spPr>
          <a:xfrm>
            <a:off x="5042916" y="5689679"/>
            <a:ext cx="6862572" cy="707886"/>
          </a:xfrm>
          <a:prstGeom prst="rect">
            <a:avLst/>
          </a:prstGeom>
          <a:noFill/>
        </p:spPr>
        <p:txBody>
          <a:bodyPr wrap="square" rtlCol="0">
            <a:spAutoFit/>
          </a:bodyPr>
          <a:lstStyle/>
          <a:p>
            <a:r>
              <a:rPr lang="fr-FR" sz="4000" dirty="0"/>
              <a:t>Et pour finir, cliquer sur suivant</a:t>
            </a:r>
          </a:p>
        </p:txBody>
      </p:sp>
      <p:cxnSp>
        <p:nvCxnSpPr>
          <p:cNvPr id="14" name="Connecteur droit avec flèche 13">
            <a:extLst>
              <a:ext uri="{FF2B5EF4-FFF2-40B4-BE49-F238E27FC236}">
                <a16:creationId xmlns:a16="http://schemas.microsoft.com/office/drawing/2014/main" id="{9101FB58-90AF-4D8C-A2A4-5F564DA2A208}"/>
              </a:ext>
            </a:extLst>
          </p:cNvPr>
          <p:cNvCxnSpPr>
            <a:cxnSpLocks/>
          </p:cNvCxnSpPr>
          <p:nvPr/>
        </p:nvCxnSpPr>
        <p:spPr>
          <a:xfrm flipH="1">
            <a:off x="3066288" y="4024754"/>
            <a:ext cx="3954018" cy="3955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DACAB05F-040B-4F6C-9315-7AC88E38E71B}"/>
              </a:ext>
            </a:extLst>
          </p:cNvPr>
          <p:cNvSpPr txBox="1"/>
          <p:nvPr/>
        </p:nvSpPr>
        <p:spPr>
          <a:xfrm>
            <a:off x="7129272" y="3418312"/>
            <a:ext cx="4270247" cy="1323439"/>
          </a:xfrm>
          <a:prstGeom prst="rect">
            <a:avLst/>
          </a:prstGeom>
          <a:noFill/>
        </p:spPr>
        <p:txBody>
          <a:bodyPr wrap="square" rtlCol="0">
            <a:spAutoFit/>
          </a:bodyPr>
          <a:lstStyle/>
          <a:p>
            <a:r>
              <a:rPr lang="fr-FR" sz="4000" dirty="0"/>
              <a:t>Vous pouvez avoir d’autres questions</a:t>
            </a:r>
          </a:p>
        </p:txBody>
      </p:sp>
    </p:spTree>
    <p:extLst>
      <p:ext uri="{BB962C8B-B14F-4D97-AF65-F5344CB8AC3E}">
        <p14:creationId xmlns:p14="http://schemas.microsoft.com/office/powerpoint/2010/main" val="1684584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273041" y="318166"/>
            <a:ext cx="9453546" cy="1323439"/>
          </a:xfrm>
          <a:prstGeom prst="rect">
            <a:avLst/>
          </a:prstGeom>
          <a:noFill/>
        </p:spPr>
        <p:txBody>
          <a:bodyPr wrap="square" rtlCol="0">
            <a:spAutoFit/>
          </a:bodyPr>
          <a:lstStyle/>
          <a:p>
            <a:r>
              <a:rPr lang="fr-FR" sz="4000" b="1" u="sng" dirty="0">
                <a:solidFill>
                  <a:schemeClr val="accent6">
                    <a:lumMod val="75000"/>
                  </a:schemeClr>
                </a:solidFill>
              </a:rPr>
              <a:t>Configurer son navigateur pour télécharger un fichier</a:t>
            </a:r>
          </a:p>
        </p:txBody>
      </p:sp>
      <p:sp>
        <p:nvSpPr>
          <p:cNvPr id="4" name="ZoneTexte 3">
            <a:extLst>
              <a:ext uri="{FF2B5EF4-FFF2-40B4-BE49-F238E27FC236}">
                <a16:creationId xmlns:a16="http://schemas.microsoft.com/office/drawing/2014/main" id="{F1E34948-919F-475E-BBA1-682785F8B72E}"/>
              </a:ext>
            </a:extLst>
          </p:cNvPr>
          <p:cNvSpPr txBox="1"/>
          <p:nvPr/>
        </p:nvSpPr>
        <p:spPr>
          <a:xfrm>
            <a:off x="273041" y="1736518"/>
            <a:ext cx="8104043" cy="1384995"/>
          </a:xfrm>
          <a:prstGeom prst="rect">
            <a:avLst/>
          </a:prstGeom>
          <a:noFill/>
        </p:spPr>
        <p:txBody>
          <a:bodyPr wrap="square" rtlCol="0">
            <a:spAutoFit/>
          </a:bodyPr>
          <a:lstStyle/>
          <a:p>
            <a:pPr algn="just"/>
            <a:r>
              <a:rPr lang="fr-FR" sz="2800" dirty="0"/>
              <a:t>Lorsque internet propose de télécharger un fichier, ce dernier est sauvegardé par défaut dans le répertoire téléchargement.</a:t>
            </a:r>
          </a:p>
        </p:txBody>
      </p:sp>
      <p:pic>
        <p:nvPicPr>
          <p:cNvPr id="5" name="Image 4" descr="Une image contenant texte, capture d’écran, moniteur, ordinateur&#10;&#10;Description générée automatiquement">
            <a:extLst>
              <a:ext uri="{FF2B5EF4-FFF2-40B4-BE49-F238E27FC236}">
                <a16:creationId xmlns:a16="http://schemas.microsoft.com/office/drawing/2014/main" id="{FFA6E50C-AC2A-48FF-A1F9-426E97A85D2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45000" y="1298052"/>
            <a:ext cx="2825890" cy="2555313"/>
          </a:xfrm>
          <a:prstGeom prst="rect">
            <a:avLst/>
          </a:prstGeom>
        </p:spPr>
      </p:pic>
      <p:sp>
        <p:nvSpPr>
          <p:cNvPr id="7" name="ZoneTexte 6">
            <a:extLst>
              <a:ext uri="{FF2B5EF4-FFF2-40B4-BE49-F238E27FC236}">
                <a16:creationId xmlns:a16="http://schemas.microsoft.com/office/drawing/2014/main" id="{59AEF4A2-8D5E-48AF-9DFB-7692C7627B2F}"/>
              </a:ext>
            </a:extLst>
          </p:cNvPr>
          <p:cNvSpPr txBox="1"/>
          <p:nvPr/>
        </p:nvSpPr>
        <p:spPr>
          <a:xfrm>
            <a:off x="273041" y="3381116"/>
            <a:ext cx="8104043" cy="1815882"/>
          </a:xfrm>
          <a:prstGeom prst="rect">
            <a:avLst/>
          </a:prstGeom>
          <a:noFill/>
        </p:spPr>
        <p:txBody>
          <a:bodyPr wrap="square" rtlCol="0">
            <a:spAutoFit/>
          </a:bodyPr>
          <a:lstStyle/>
          <a:p>
            <a:pPr algn="just"/>
            <a:r>
              <a:rPr lang="fr-FR" sz="2800" dirty="0"/>
              <a:t>Il est possible de forcer le navigateur (Chrome, Edge, …) </a:t>
            </a:r>
            <a:r>
              <a:rPr lang="fr-FR" sz="2800" b="1" dirty="0"/>
              <a:t>à vous demander</a:t>
            </a:r>
            <a:r>
              <a:rPr lang="fr-FR" sz="2800" dirty="0"/>
              <a:t> l’endroit où sauvegarder le fichier, par exemple directement dans votre répertoire maths, lettres,…</a:t>
            </a:r>
          </a:p>
        </p:txBody>
      </p:sp>
    </p:spTree>
    <p:extLst>
      <p:ext uri="{BB962C8B-B14F-4D97-AF65-F5344CB8AC3E}">
        <p14:creationId xmlns:p14="http://schemas.microsoft.com/office/powerpoint/2010/main" val="3939374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1E34948-919F-475E-BBA1-682785F8B72E}"/>
              </a:ext>
            </a:extLst>
          </p:cNvPr>
          <p:cNvSpPr txBox="1"/>
          <p:nvPr/>
        </p:nvSpPr>
        <p:spPr>
          <a:xfrm>
            <a:off x="273041" y="1736518"/>
            <a:ext cx="11682985" cy="1384995"/>
          </a:xfrm>
          <a:prstGeom prst="rect">
            <a:avLst/>
          </a:prstGeom>
          <a:noFill/>
        </p:spPr>
        <p:txBody>
          <a:bodyPr wrap="square" rtlCol="0">
            <a:spAutoFit/>
          </a:bodyPr>
          <a:lstStyle/>
          <a:p>
            <a:pPr algn="just"/>
            <a:r>
              <a:rPr lang="fr-FR" sz="2800" b="1" u="sng" dirty="0"/>
              <a:t>Pour Chrome</a:t>
            </a:r>
            <a:r>
              <a:rPr lang="fr-FR" sz="2800" dirty="0"/>
              <a:t>, aller dans paramètres (trois petits points           en en haut à droite ), puis tout en bas cliquer sur paramètres avancés. Chercher la rubrique Téléchargements et faire glisser ce curseur à droite comme ci-dessous</a:t>
            </a:r>
          </a:p>
        </p:txBody>
      </p:sp>
      <p:pic>
        <p:nvPicPr>
          <p:cNvPr id="6" name="Image 5" descr="Une image contenant texte, capture d’écran, moniteur, noir&#10;&#10;Description générée automatiquement">
            <a:extLst>
              <a:ext uri="{FF2B5EF4-FFF2-40B4-BE49-F238E27FC236}">
                <a16:creationId xmlns:a16="http://schemas.microsoft.com/office/drawing/2014/main" id="{C4760D2E-1001-4C39-B2F1-7BA8AAA0F2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5069" y="3878145"/>
            <a:ext cx="7687486" cy="1877961"/>
          </a:xfrm>
          <a:prstGeom prst="rect">
            <a:avLst/>
          </a:prstGeom>
        </p:spPr>
      </p:pic>
      <p:cxnSp>
        <p:nvCxnSpPr>
          <p:cNvPr id="9" name="Connecteur droit avec flèche 8">
            <a:extLst>
              <a:ext uri="{FF2B5EF4-FFF2-40B4-BE49-F238E27FC236}">
                <a16:creationId xmlns:a16="http://schemas.microsoft.com/office/drawing/2014/main" id="{47490262-7D6F-47D5-908C-4AE7FE307F1E}"/>
              </a:ext>
            </a:extLst>
          </p:cNvPr>
          <p:cNvCxnSpPr>
            <a:cxnSpLocks/>
          </p:cNvCxnSpPr>
          <p:nvPr/>
        </p:nvCxnSpPr>
        <p:spPr>
          <a:xfrm>
            <a:off x="2066544" y="3121513"/>
            <a:ext cx="5660136" cy="218200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pic>
        <p:nvPicPr>
          <p:cNvPr id="13" name="Image 12" descr="Une image contenant texte, capture d’écran, moniteur, noir&#10;&#10;Description générée automatiquement">
            <a:extLst>
              <a:ext uri="{FF2B5EF4-FFF2-40B4-BE49-F238E27FC236}">
                <a16:creationId xmlns:a16="http://schemas.microsoft.com/office/drawing/2014/main" id="{C0A38D60-F9E4-46E7-A7F0-CD75F523E3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11731" y="1736518"/>
            <a:ext cx="734034" cy="494619"/>
          </a:xfrm>
          <a:prstGeom prst="rect">
            <a:avLst/>
          </a:prstGeom>
        </p:spPr>
      </p:pic>
    </p:spTree>
    <p:extLst>
      <p:ext uri="{BB962C8B-B14F-4D97-AF65-F5344CB8AC3E}">
        <p14:creationId xmlns:p14="http://schemas.microsoft.com/office/powerpoint/2010/main" val="672606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1E34948-919F-475E-BBA1-682785F8B72E}"/>
              </a:ext>
            </a:extLst>
          </p:cNvPr>
          <p:cNvSpPr txBox="1"/>
          <p:nvPr/>
        </p:nvSpPr>
        <p:spPr>
          <a:xfrm>
            <a:off x="273041" y="1736518"/>
            <a:ext cx="11682985" cy="1815882"/>
          </a:xfrm>
          <a:prstGeom prst="rect">
            <a:avLst/>
          </a:prstGeom>
          <a:noFill/>
        </p:spPr>
        <p:txBody>
          <a:bodyPr wrap="square" rtlCol="0">
            <a:spAutoFit/>
          </a:bodyPr>
          <a:lstStyle/>
          <a:p>
            <a:pPr algn="just"/>
            <a:r>
              <a:rPr lang="fr-FR" sz="2800" b="1" u="sng" dirty="0"/>
              <a:t>Pour Edge</a:t>
            </a:r>
            <a:r>
              <a:rPr lang="fr-FR" sz="2800" dirty="0"/>
              <a:t>, aller dans paramètres (trois petits points         en haut à droite ), puis choisir sur paramètres                      </a:t>
            </a:r>
          </a:p>
          <a:p>
            <a:pPr algn="just"/>
            <a:r>
              <a:rPr lang="fr-FR" sz="2800" dirty="0"/>
              <a:t>Cliquer sur Téléchargements et faire glisser ce curseur à droite comme ci-dessous</a:t>
            </a:r>
          </a:p>
        </p:txBody>
      </p:sp>
      <p:pic>
        <p:nvPicPr>
          <p:cNvPr id="5" name="Image 4" descr="Une image contenant texte, capture d’écran, moniteur, écran&#10;&#10;Description générée automatiquement">
            <a:extLst>
              <a:ext uri="{FF2B5EF4-FFF2-40B4-BE49-F238E27FC236}">
                <a16:creationId xmlns:a16="http://schemas.microsoft.com/office/drawing/2014/main" id="{67A6E87E-1558-4435-BCD5-A6C38A20E2E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10144" y="1523320"/>
            <a:ext cx="527255" cy="690022"/>
          </a:xfrm>
          <a:prstGeom prst="rect">
            <a:avLst/>
          </a:prstGeom>
        </p:spPr>
      </p:pic>
      <p:pic>
        <p:nvPicPr>
          <p:cNvPr id="8" name="Image 7" descr="Une image contenant texte, capture d’écran, moniteur, ordinateur&#10;&#10;Description générée automatiquement">
            <a:extLst>
              <a:ext uri="{FF2B5EF4-FFF2-40B4-BE49-F238E27FC236}">
                <a16:creationId xmlns:a16="http://schemas.microsoft.com/office/drawing/2014/main" id="{6BCD0023-215F-4EBB-9D5F-0931C54F9E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46994" y="2261556"/>
            <a:ext cx="2465413" cy="347472"/>
          </a:xfrm>
          <a:prstGeom prst="rect">
            <a:avLst/>
          </a:prstGeom>
        </p:spPr>
      </p:pic>
      <p:pic>
        <p:nvPicPr>
          <p:cNvPr id="11" name="Image 10" descr="Une image contenant texte, capture d’écran, moniteur, écran&#10;&#10;Description générée automatiquement">
            <a:extLst>
              <a:ext uri="{FF2B5EF4-FFF2-40B4-BE49-F238E27FC236}">
                <a16:creationId xmlns:a16="http://schemas.microsoft.com/office/drawing/2014/main" id="{00C1A788-A821-408F-9550-1BCB2B095B9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22849" y="3796634"/>
            <a:ext cx="9379115" cy="2743200"/>
          </a:xfrm>
          <a:prstGeom prst="rect">
            <a:avLst/>
          </a:prstGeom>
        </p:spPr>
      </p:pic>
      <p:cxnSp>
        <p:nvCxnSpPr>
          <p:cNvPr id="14" name="Connecteur droit avec flèche 13">
            <a:extLst>
              <a:ext uri="{FF2B5EF4-FFF2-40B4-BE49-F238E27FC236}">
                <a16:creationId xmlns:a16="http://schemas.microsoft.com/office/drawing/2014/main" id="{844DEEA2-575F-407A-9E31-72AC245EBE80}"/>
              </a:ext>
            </a:extLst>
          </p:cNvPr>
          <p:cNvCxnSpPr>
            <a:cxnSpLocks/>
          </p:cNvCxnSpPr>
          <p:nvPr/>
        </p:nvCxnSpPr>
        <p:spPr>
          <a:xfrm flipH="1">
            <a:off x="2542032" y="3061366"/>
            <a:ext cx="356616" cy="323885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7" name="Connecteur droit avec flèche 16">
            <a:extLst>
              <a:ext uri="{FF2B5EF4-FFF2-40B4-BE49-F238E27FC236}">
                <a16:creationId xmlns:a16="http://schemas.microsoft.com/office/drawing/2014/main" id="{BD682941-9356-49B3-A228-57F1A6D360D3}"/>
              </a:ext>
            </a:extLst>
          </p:cNvPr>
          <p:cNvCxnSpPr>
            <a:cxnSpLocks/>
          </p:cNvCxnSpPr>
          <p:nvPr/>
        </p:nvCxnSpPr>
        <p:spPr>
          <a:xfrm>
            <a:off x="8080248" y="3061366"/>
            <a:ext cx="2298192" cy="137347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34412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1E34948-919F-475E-BBA1-682785F8B72E}"/>
              </a:ext>
            </a:extLst>
          </p:cNvPr>
          <p:cNvSpPr txBox="1"/>
          <p:nvPr/>
        </p:nvSpPr>
        <p:spPr>
          <a:xfrm>
            <a:off x="273041" y="1736518"/>
            <a:ext cx="11682985" cy="1815882"/>
          </a:xfrm>
          <a:prstGeom prst="rect">
            <a:avLst/>
          </a:prstGeom>
          <a:noFill/>
        </p:spPr>
        <p:txBody>
          <a:bodyPr wrap="square" rtlCol="0">
            <a:spAutoFit/>
          </a:bodyPr>
          <a:lstStyle/>
          <a:p>
            <a:pPr algn="just"/>
            <a:r>
              <a:rPr lang="fr-FR" sz="2800" b="1" u="sng" dirty="0"/>
              <a:t>Pour Firefox</a:t>
            </a:r>
            <a:r>
              <a:rPr lang="fr-FR" sz="2800" dirty="0"/>
              <a:t>, aller dans paramètres (trois petits points         en haut à droite ), puis choisir sur paramètres                      </a:t>
            </a:r>
          </a:p>
          <a:p>
            <a:pPr algn="just"/>
            <a:r>
              <a:rPr lang="fr-FR" sz="2800" dirty="0"/>
              <a:t>Faire dérouler la page et chercher le menu « téléchargements ». Cocher la case comme ci-dessous</a:t>
            </a:r>
          </a:p>
        </p:txBody>
      </p:sp>
      <p:pic>
        <p:nvPicPr>
          <p:cNvPr id="6" name="Image 5" descr="Une image contenant texte, moniteur, capture d’écran, écran&#10;&#10;Description générée automatiquement">
            <a:extLst>
              <a:ext uri="{FF2B5EF4-FFF2-40B4-BE49-F238E27FC236}">
                <a16:creationId xmlns:a16="http://schemas.microsoft.com/office/drawing/2014/main" id="{D2D6095A-CB0B-4F46-8786-F40414344FB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02844" y="1353059"/>
            <a:ext cx="613140" cy="1062775"/>
          </a:xfrm>
          <a:prstGeom prst="rect">
            <a:avLst/>
          </a:prstGeom>
        </p:spPr>
      </p:pic>
      <p:pic>
        <p:nvPicPr>
          <p:cNvPr id="9" name="Image 8" descr="Une image contenant texte, moniteur, capture d’écran, écran&#10;&#10;Description générée automatiquement">
            <a:extLst>
              <a:ext uri="{FF2B5EF4-FFF2-40B4-BE49-F238E27FC236}">
                <a16:creationId xmlns:a16="http://schemas.microsoft.com/office/drawing/2014/main" id="{9C97B252-EC06-412C-9D29-52CB7D7607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14683" y="2232622"/>
            <a:ext cx="2880853" cy="366423"/>
          </a:xfrm>
          <a:prstGeom prst="rect">
            <a:avLst/>
          </a:prstGeom>
        </p:spPr>
      </p:pic>
      <p:pic>
        <p:nvPicPr>
          <p:cNvPr id="12" name="Image 11" descr="Une image contenant texte, capture d’écran, moniteur, écran&#10;&#10;Description générée automatiquement">
            <a:extLst>
              <a:ext uri="{FF2B5EF4-FFF2-40B4-BE49-F238E27FC236}">
                <a16:creationId xmlns:a16="http://schemas.microsoft.com/office/drawing/2014/main" id="{353AF6CA-CF1A-42D0-A76E-6DDE26697CD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00517" y="4441045"/>
            <a:ext cx="5633883" cy="1063896"/>
          </a:xfrm>
          <a:prstGeom prst="rect">
            <a:avLst/>
          </a:prstGeom>
        </p:spPr>
      </p:pic>
      <p:cxnSp>
        <p:nvCxnSpPr>
          <p:cNvPr id="16" name="Connecteur droit avec flèche 15">
            <a:extLst>
              <a:ext uri="{FF2B5EF4-FFF2-40B4-BE49-F238E27FC236}">
                <a16:creationId xmlns:a16="http://schemas.microsoft.com/office/drawing/2014/main" id="{37B30CEF-7CBA-47A4-A3E2-BEF87FDAA37C}"/>
              </a:ext>
            </a:extLst>
          </p:cNvPr>
          <p:cNvCxnSpPr>
            <a:cxnSpLocks/>
          </p:cNvCxnSpPr>
          <p:nvPr/>
        </p:nvCxnSpPr>
        <p:spPr>
          <a:xfrm flipH="1">
            <a:off x="5751871" y="3067665"/>
            <a:ext cx="5574891" cy="211393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05347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839968" y="1116910"/>
            <a:ext cx="9959095" cy="5016758"/>
          </a:xfrm>
          <a:prstGeom prst="rect">
            <a:avLst/>
          </a:prstGeom>
          <a:noFill/>
        </p:spPr>
        <p:txBody>
          <a:bodyPr wrap="square" rtlCol="0">
            <a:spAutoFit/>
          </a:bodyPr>
          <a:lstStyle/>
          <a:p>
            <a:r>
              <a:rPr lang="fr-FR" sz="4000" b="1" u="sng" dirty="0">
                <a:solidFill>
                  <a:schemeClr val="accent6">
                    <a:lumMod val="75000"/>
                  </a:schemeClr>
                </a:solidFill>
              </a:rPr>
              <a:t>Les bons usages du numérique:</a:t>
            </a:r>
          </a:p>
          <a:p>
            <a:endParaRPr lang="fr-FR" sz="4000" dirty="0"/>
          </a:p>
          <a:p>
            <a:pPr marL="571500" indent="-571500">
              <a:buFontTx/>
              <a:buChar char="-"/>
            </a:pPr>
            <a:r>
              <a:rPr lang="fr-FR" sz="4000" b="0" i="0" dirty="0">
                <a:effectLst/>
                <a:latin typeface="Droid Sans"/>
              </a:rPr>
              <a:t>Eteindre son ordinateur ou le mettre en veille quand cela est nécessaire</a:t>
            </a:r>
          </a:p>
          <a:p>
            <a:pPr marL="571500" indent="-571500">
              <a:buFontTx/>
              <a:buChar char="-"/>
            </a:pPr>
            <a:r>
              <a:rPr lang="fr-FR" sz="4000" dirty="0">
                <a:latin typeface="Droid Sans"/>
              </a:rPr>
              <a:t>P</a:t>
            </a:r>
            <a:r>
              <a:rPr lang="fr-FR" sz="4000" b="0" i="0" dirty="0">
                <a:effectLst/>
                <a:latin typeface="Droid Sans"/>
              </a:rPr>
              <a:t>référer le téléchargement au travail en ligne</a:t>
            </a:r>
          </a:p>
          <a:p>
            <a:pPr marL="571500" indent="-571500">
              <a:buFontTx/>
              <a:buChar char="-"/>
            </a:pPr>
            <a:r>
              <a:rPr lang="fr-FR" sz="4000" dirty="0">
                <a:latin typeface="Droid Sans"/>
              </a:rPr>
              <a:t>Sauvegarder</a:t>
            </a:r>
            <a:r>
              <a:rPr lang="fr-FR" sz="4000" b="0" i="0" dirty="0">
                <a:effectLst/>
                <a:latin typeface="Droid Sans"/>
              </a:rPr>
              <a:t> ses travaux sur des disques externes ou sur des </a:t>
            </a:r>
            <a:r>
              <a:rPr lang="fr-FR" sz="4000" b="0" i="1" dirty="0" err="1">
                <a:effectLst/>
                <a:latin typeface="inherit"/>
              </a:rPr>
              <a:t>clouds</a:t>
            </a:r>
            <a:r>
              <a:rPr lang="fr-FR" sz="4000" b="0" i="0" dirty="0">
                <a:effectLst/>
                <a:latin typeface="Droid Sans"/>
              </a:rPr>
              <a:t> </a:t>
            </a:r>
            <a:endParaRPr lang="fr-FR" sz="4000" dirty="0"/>
          </a:p>
        </p:txBody>
      </p:sp>
    </p:spTree>
    <p:extLst>
      <p:ext uri="{BB962C8B-B14F-4D97-AF65-F5344CB8AC3E}">
        <p14:creationId xmlns:p14="http://schemas.microsoft.com/office/powerpoint/2010/main" val="170788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7457D60-E58E-47FB-84EA-53961CF7FD59}"/>
              </a:ext>
            </a:extLst>
          </p:cNvPr>
          <p:cNvSpPr txBox="1"/>
          <p:nvPr/>
        </p:nvSpPr>
        <p:spPr>
          <a:xfrm>
            <a:off x="894833" y="2031310"/>
            <a:ext cx="5835151" cy="3170099"/>
          </a:xfrm>
          <a:prstGeom prst="rect">
            <a:avLst/>
          </a:prstGeom>
          <a:noFill/>
        </p:spPr>
        <p:txBody>
          <a:bodyPr wrap="square" rtlCol="0">
            <a:spAutoFit/>
          </a:bodyPr>
          <a:lstStyle/>
          <a:p>
            <a:pPr algn="just"/>
            <a:r>
              <a:rPr lang="fr-FR" sz="4000" dirty="0"/>
              <a:t>L’emballage est à garder impérativement. En cas de panne matérielle, il devra être renvoyé par la poste dans l’emballage d’origine.</a:t>
            </a:r>
          </a:p>
        </p:txBody>
      </p:sp>
      <p:pic>
        <p:nvPicPr>
          <p:cNvPr id="5" name="Image 4">
            <a:extLst>
              <a:ext uri="{FF2B5EF4-FFF2-40B4-BE49-F238E27FC236}">
                <a16:creationId xmlns:a16="http://schemas.microsoft.com/office/drawing/2014/main" id="{674DEF3D-4E17-4115-99FF-8CE47775EF3E}"/>
              </a:ext>
            </a:extLst>
          </p:cNvPr>
          <p:cNvPicPr>
            <a:picLocks noChangeAspect="1"/>
          </p:cNvPicPr>
          <p:nvPr/>
        </p:nvPicPr>
        <p:blipFill rotWithShape="1">
          <a:blip r:embed="rId3">
            <a:extLst>
              <a:ext uri="{28A0092B-C50C-407E-A947-70E740481C1C}">
                <a14:useLocalDpi xmlns:a14="http://schemas.microsoft.com/office/drawing/2010/main" val="0"/>
              </a:ext>
            </a:extLst>
          </a:blip>
          <a:srcRect t="11234" b="13087"/>
          <a:stretch/>
        </p:blipFill>
        <p:spPr>
          <a:xfrm>
            <a:off x="7372350" y="1100666"/>
            <a:ext cx="3086100" cy="5190067"/>
          </a:xfrm>
          <a:prstGeom prst="rect">
            <a:avLst/>
          </a:prstGeom>
        </p:spPr>
      </p:pic>
    </p:spTree>
    <p:extLst>
      <p:ext uri="{BB962C8B-B14F-4D97-AF65-F5344CB8AC3E}">
        <p14:creationId xmlns:p14="http://schemas.microsoft.com/office/powerpoint/2010/main" val="2938654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839968" y="1116910"/>
            <a:ext cx="9959095" cy="4401205"/>
          </a:xfrm>
          <a:prstGeom prst="rect">
            <a:avLst/>
          </a:prstGeom>
          <a:noFill/>
        </p:spPr>
        <p:txBody>
          <a:bodyPr wrap="square" rtlCol="0">
            <a:spAutoFit/>
          </a:bodyPr>
          <a:lstStyle/>
          <a:p>
            <a:r>
              <a:rPr lang="fr-FR" sz="4000" b="1" u="sng" dirty="0">
                <a:solidFill>
                  <a:schemeClr val="accent6">
                    <a:lumMod val="75000"/>
                  </a:schemeClr>
                </a:solidFill>
              </a:rPr>
              <a:t>A avoir chaque jour !</a:t>
            </a:r>
          </a:p>
          <a:p>
            <a:endParaRPr lang="fr-FR" sz="4000" dirty="0"/>
          </a:p>
          <a:p>
            <a:r>
              <a:rPr lang="fr-FR" sz="4000" b="1" dirty="0"/>
              <a:t>Vous devez avoir votre ordinateur chaque jour avec vous, chargé !</a:t>
            </a:r>
          </a:p>
          <a:p>
            <a:r>
              <a:rPr lang="fr-FR" sz="4000" b="1" dirty="0"/>
              <a:t>La recharge se fait donc chez vous ou à l’internat.</a:t>
            </a:r>
          </a:p>
          <a:p>
            <a:r>
              <a:rPr lang="fr-FR" sz="4000" b="1" dirty="0"/>
              <a:t>Et il tient la journée pour les cours…</a:t>
            </a:r>
          </a:p>
        </p:txBody>
      </p:sp>
    </p:spTree>
    <p:extLst>
      <p:ext uri="{BB962C8B-B14F-4D97-AF65-F5344CB8AC3E}">
        <p14:creationId xmlns:p14="http://schemas.microsoft.com/office/powerpoint/2010/main" val="3394207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0293E90-6812-4A1D-90E5-6AEE7C8CCD35}"/>
              </a:ext>
            </a:extLst>
          </p:cNvPr>
          <p:cNvSpPr txBox="1"/>
          <p:nvPr/>
        </p:nvSpPr>
        <p:spPr>
          <a:xfrm>
            <a:off x="507459" y="1100285"/>
            <a:ext cx="9959095" cy="4093428"/>
          </a:xfrm>
          <a:prstGeom prst="rect">
            <a:avLst/>
          </a:prstGeom>
          <a:noFill/>
        </p:spPr>
        <p:txBody>
          <a:bodyPr wrap="square" rtlCol="0">
            <a:spAutoFit/>
          </a:bodyPr>
          <a:lstStyle/>
          <a:p>
            <a:r>
              <a:rPr lang="fr-FR" sz="2000" dirty="0"/>
              <a:t>Vidéos:</a:t>
            </a:r>
          </a:p>
          <a:p>
            <a:endParaRPr lang="fr-FR" sz="2000" dirty="0"/>
          </a:p>
          <a:p>
            <a:r>
              <a:rPr lang="fr-FR" sz="2000" dirty="0"/>
              <a:t>Activation d’office :</a:t>
            </a:r>
          </a:p>
          <a:p>
            <a:r>
              <a:rPr lang="fr-FR" sz="2000" dirty="0">
                <a:hlinkClick r:id="rId3"/>
              </a:rPr>
              <a:t>https://grandest.monbureaunumerique.fr/informations-pratiques/lycee-4-0/assistance/activer-office-5833.htm</a:t>
            </a:r>
            <a:endParaRPr lang="fr-FR" sz="2000" dirty="0"/>
          </a:p>
          <a:p>
            <a:endParaRPr lang="fr-FR" sz="2000" dirty="0"/>
          </a:p>
          <a:p>
            <a:r>
              <a:rPr lang="fr-FR" sz="2000" dirty="0"/>
              <a:t>Logiciels préinstallés (pour réinstallation si besoin) :</a:t>
            </a:r>
          </a:p>
          <a:p>
            <a:r>
              <a:rPr lang="fr-FR" sz="2000" dirty="0">
                <a:hlinkClick r:id="rId4"/>
              </a:rPr>
              <a:t>https://grandest.monbureaunumerique.fr/informations-pratiques/lycee-4-0/regles-de-gestion/logiciels-recommandes-pour-le-4-0-5847.htm</a:t>
            </a:r>
            <a:endParaRPr lang="fr-FR" sz="2000" dirty="0"/>
          </a:p>
          <a:p>
            <a:endParaRPr lang="fr-FR" sz="2000" dirty="0"/>
          </a:p>
          <a:p>
            <a:r>
              <a:rPr lang="fr-FR" sz="2000" dirty="0"/>
              <a:t>Configuration connexion wifi:</a:t>
            </a:r>
          </a:p>
          <a:p>
            <a:r>
              <a:rPr lang="fr-FR" sz="2000" dirty="0">
                <a:hlinkClick r:id="rId5"/>
              </a:rPr>
              <a:t>https://www.youtube.com/watch?v=AqPP_dzy3Dw&amp;t=1s&amp;ab_channel=WebinairesGrandEst</a:t>
            </a:r>
            <a:endParaRPr lang="fr-FR" sz="2000" dirty="0"/>
          </a:p>
          <a:p>
            <a:endParaRPr lang="fr-FR" sz="2000" dirty="0"/>
          </a:p>
        </p:txBody>
      </p:sp>
    </p:spTree>
    <p:extLst>
      <p:ext uri="{BB962C8B-B14F-4D97-AF65-F5344CB8AC3E}">
        <p14:creationId xmlns:p14="http://schemas.microsoft.com/office/powerpoint/2010/main" val="2957220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29BADA9-E7C9-44B1-84DB-15847EBE6867}"/>
              </a:ext>
            </a:extLst>
          </p:cNvPr>
          <p:cNvSpPr txBox="1"/>
          <p:nvPr/>
        </p:nvSpPr>
        <p:spPr>
          <a:xfrm>
            <a:off x="1383792" y="2239484"/>
            <a:ext cx="3563112" cy="1938992"/>
          </a:xfrm>
          <a:prstGeom prst="rect">
            <a:avLst/>
          </a:prstGeom>
          <a:noFill/>
        </p:spPr>
        <p:txBody>
          <a:bodyPr wrap="square">
            <a:spAutoFit/>
          </a:bodyPr>
          <a:lstStyle/>
          <a:p>
            <a:pPr algn="ctr"/>
            <a:r>
              <a:rPr lang="fr-FR" sz="4000" b="1" dirty="0"/>
              <a:t>Une question ?</a:t>
            </a:r>
          </a:p>
          <a:p>
            <a:pPr algn="ctr"/>
            <a:endParaRPr lang="fr-FR" sz="4000" b="1" dirty="0"/>
          </a:p>
          <a:p>
            <a:pPr algn="ctr"/>
            <a:r>
              <a:rPr lang="fr-FR" sz="4000" b="1" dirty="0"/>
              <a:t>FAQ Lycée 4.0</a:t>
            </a:r>
          </a:p>
        </p:txBody>
      </p:sp>
      <p:sp>
        <p:nvSpPr>
          <p:cNvPr id="8" name="ZoneTexte 7">
            <a:extLst>
              <a:ext uri="{FF2B5EF4-FFF2-40B4-BE49-F238E27FC236}">
                <a16:creationId xmlns:a16="http://schemas.microsoft.com/office/drawing/2014/main" id="{CB2E050D-6A13-4932-AC5A-ACED1BAB4DD6}"/>
              </a:ext>
            </a:extLst>
          </p:cNvPr>
          <p:cNvSpPr txBox="1"/>
          <p:nvPr/>
        </p:nvSpPr>
        <p:spPr>
          <a:xfrm>
            <a:off x="1949375" y="5626412"/>
            <a:ext cx="8830818" cy="707886"/>
          </a:xfrm>
          <a:prstGeom prst="rect">
            <a:avLst/>
          </a:prstGeom>
          <a:noFill/>
        </p:spPr>
        <p:txBody>
          <a:bodyPr wrap="square">
            <a:spAutoFit/>
          </a:bodyPr>
          <a:lstStyle/>
          <a:p>
            <a:pPr algn="ctr"/>
            <a:r>
              <a:rPr lang="fr-FR" sz="4000" dirty="0">
                <a:hlinkClick r:id="rId3"/>
              </a:rPr>
              <a:t>https://www.jeunest.fr/faq-lycee-4-0/</a:t>
            </a:r>
            <a:endParaRPr lang="fr-FR" sz="4000" dirty="0"/>
          </a:p>
        </p:txBody>
      </p:sp>
      <p:pic>
        <p:nvPicPr>
          <p:cNvPr id="7" name="Image 6">
            <a:extLst>
              <a:ext uri="{FF2B5EF4-FFF2-40B4-BE49-F238E27FC236}">
                <a16:creationId xmlns:a16="http://schemas.microsoft.com/office/drawing/2014/main" id="{936F0468-D9BF-4BB7-B105-052DD8718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461" y="1150234"/>
            <a:ext cx="5171739" cy="4305829"/>
          </a:xfrm>
          <a:prstGeom prst="rect">
            <a:avLst/>
          </a:prstGeom>
        </p:spPr>
      </p:pic>
    </p:spTree>
    <p:extLst>
      <p:ext uri="{BB962C8B-B14F-4D97-AF65-F5344CB8AC3E}">
        <p14:creationId xmlns:p14="http://schemas.microsoft.com/office/powerpoint/2010/main" val="16493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F173376-0E42-4C6C-9AB0-C538F4A86A15}"/>
              </a:ext>
            </a:extLst>
          </p:cNvPr>
          <p:cNvSpPr txBox="1"/>
          <p:nvPr/>
        </p:nvSpPr>
        <p:spPr>
          <a:xfrm>
            <a:off x="839968" y="1116910"/>
            <a:ext cx="9959095" cy="5016758"/>
          </a:xfrm>
          <a:prstGeom prst="rect">
            <a:avLst/>
          </a:prstGeom>
          <a:noFill/>
        </p:spPr>
        <p:txBody>
          <a:bodyPr wrap="square" rtlCol="0">
            <a:spAutoFit/>
          </a:bodyPr>
          <a:lstStyle/>
          <a:p>
            <a:r>
              <a:rPr lang="fr-FR" sz="4000" b="1" dirty="0"/>
              <a:t>Procédure à suivre en cas de panne, casse…</a:t>
            </a:r>
          </a:p>
          <a:p>
            <a:endParaRPr lang="fr-FR" sz="4000" dirty="0"/>
          </a:p>
          <a:p>
            <a:pPr algn="just"/>
            <a:r>
              <a:rPr lang="fr-FR" sz="4000" dirty="0"/>
              <a:t>Aller voir les AED TICE pour tout problème logiciel:</a:t>
            </a:r>
          </a:p>
          <a:p>
            <a:pPr marL="571500" indent="-571500" algn="just">
              <a:buFontTx/>
              <a:buChar char="-"/>
            </a:pPr>
            <a:r>
              <a:rPr lang="fr-FR" sz="4000" dirty="0"/>
              <a:t>Windows ne démarre plus</a:t>
            </a:r>
          </a:p>
          <a:p>
            <a:pPr marL="571500" indent="-571500" algn="just">
              <a:buFontTx/>
              <a:buChar char="-"/>
            </a:pPr>
            <a:r>
              <a:rPr lang="fr-FR" sz="4000" dirty="0"/>
              <a:t>Identification impossible</a:t>
            </a:r>
          </a:p>
          <a:p>
            <a:pPr marL="571500" indent="-571500" algn="just">
              <a:buFontTx/>
              <a:buChar char="-"/>
            </a:pPr>
            <a:r>
              <a:rPr lang="fr-FR" sz="4000" dirty="0"/>
              <a:t>L’ordinateur ne démarre plus</a:t>
            </a:r>
          </a:p>
          <a:p>
            <a:pPr marL="571500" indent="-571500" algn="just">
              <a:buFontTx/>
              <a:buChar char="-"/>
            </a:pPr>
            <a:r>
              <a:rPr lang="fr-FR" sz="4000" dirty="0"/>
              <a:t>….</a:t>
            </a:r>
          </a:p>
        </p:txBody>
      </p:sp>
    </p:spTree>
    <p:extLst>
      <p:ext uri="{BB962C8B-B14F-4D97-AF65-F5344CB8AC3E}">
        <p14:creationId xmlns:p14="http://schemas.microsoft.com/office/powerpoint/2010/main" val="312567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F173376-0E42-4C6C-9AB0-C538F4A86A15}"/>
              </a:ext>
            </a:extLst>
          </p:cNvPr>
          <p:cNvSpPr txBox="1"/>
          <p:nvPr/>
        </p:nvSpPr>
        <p:spPr>
          <a:xfrm>
            <a:off x="839968" y="1116910"/>
            <a:ext cx="9959095" cy="4401205"/>
          </a:xfrm>
          <a:prstGeom prst="rect">
            <a:avLst/>
          </a:prstGeom>
          <a:noFill/>
        </p:spPr>
        <p:txBody>
          <a:bodyPr wrap="square" rtlCol="0">
            <a:spAutoFit/>
          </a:bodyPr>
          <a:lstStyle/>
          <a:p>
            <a:r>
              <a:rPr lang="fr-FR" sz="4000" b="1" u="sng" dirty="0"/>
              <a:t>Attention:</a:t>
            </a:r>
          </a:p>
          <a:p>
            <a:endParaRPr lang="fr-FR" sz="4000" b="1" dirty="0"/>
          </a:p>
          <a:p>
            <a:r>
              <a:rPr lang="fr-FR" sz="4000" b="1" dirty="0"/>
              <a:t>Votre PC pourra être réinitialisé si c’est la seule solution. Vous perdrez dans ce cas tous vos fichiers stockés sur le PC. Préférez la sauvegarde sur la clé USB fournie avec le PC, ou encore sur un Cloud (</a:t>
            </a:r>
            <a:r>
              <a:rPr lang="fr-FR" sz="4000" b="1" dirty="0" err="1"/>
              <a:t>dropbox</a:t>
            </a:r>
            <a:r>
              <a:rPr lang="fr-FR" sz="4000" b="1" dirty="0"/>
              <a:t>,…)</a:t>
            </a:r>
            <a:endParaRPr lang="fr-FR" sz="4000" dirty="0"/>
          </a:p>
        </p:txBody>
      </p:sp>
    </p:spTree>
    <p:extLst>
      <p:ext uri="{BB962C8B-B14F-4D97-AF65-F5344CB8AC3E}">
        <p14:creationId xmlns:p14="http://schemas.microsoft.com/office/powerpoint/2010/main" val="376258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 RVB mini">
            <a:extLst>
              <a:ext uri="{FF2B5EF4-FFF2-40B4-BE49-F238E27FC236}">
                <a16:creationId xmlns:a16="http://schemas.microsoft.com/office/drawing/2014/main" id="{3FB7F6CB-B1F9-4383-840E-C883A493E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434" y="0"/>
            <a:ext cx="2538566" cy="9798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F173376-0E42-4C6C-9AB0-C538F4A86A15}"/>
              </a:ext>
            </a:extLst>
          </p:cNvPr>
          <p:cNvSpPr txBox="1"/>
          <p:nvPr/>
        </p:nvSpPr>
        <p:spPr>
          <a:xfrm>
            <a:off x="839968" y="1116910"/>
            <a:ext cx="9959095" cy="4401205"/>
          </a:xfrm>
          <a:prstGeom prst="rect">
            <a:avLst/>
          </a:prstGeom>
          <a:noFill/>
        </p:spPr>
        <p:txBody>
          <a:bodyPr wrap="square" rtlCol="0">
            <a:spAutoFit/>
          </a:bodyPr>
          <a:lstStyle/>
          <a:p>
            <a:r>
              <a:rPr lang="fr-FR" sz="4000" b="1" dirty="0"/>
              <a:t>Procédure à suivre en cas de vol</a:t>
            </a:r>
          </a:p>
          <a:p>
            <a:endParaRPr lang="fr-FR" sz="4000" dirty="0"/>
          </a:p>
          <a:p>
            <a:pPr algn="just"/>
            <a:r>
              <a:rPr lang="fr-FR" sz="4000" dirty="0"/>
              <a:t>Aller voir les AED TICE qui vous donneront la démarche à suivre</a:t>
            </a:r>
          </a:p>
          <a:p>
            <a:pPr algn="just"/>
            <a:endParaRPr lang="fr-FR" sz="4000" dirty="0"/>
          </a:p>
          <a:p>
            <a:pPr algn="just"/>
            <a:r>
              <a:rPr lang="fr-FR" sz="4000" dirty="0"/>
              <a:t>Un ordinateur peut vous être prêté par le lycée le temps nécessaire d’un nouvel équipement.</a:t>
            </a:r>
          </a:p>
        </p:txBody>
      </p:sp>
    </p:spTree>
    <p:extLst>
      <p:ext uri="{BB962C8B-B14F-4D97-AF65-F5344CB8AC3E}">
        <p14:creationId xmlns:p14="http://schemas.microsoft.com/office/powerpoint/2010/main" val="104461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2233</Words>
  <Application>Microsoft Office PowerPoint</Application>
  <PresentationFormat>Grand écran</PresentationFormat>
  <Paragraphs>253</Paragraphs>
  <Slides>62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62</vt:i4>
      </vt:variant>
    </vt:vector>
  </HeadingPairs>
  <TitlesOfParts>
    <vt:vector size="69" baseType="lpstr">
      <vt:lpstr>Arial</vt:lpstr>
      <vt:lpstr>Calibri</vt:lpstr>
      <vt:lpstr>Calibri Light</vt:lpstr>
      <vt:lpstr>Droid Sans</vt:lpstr>
      <vt:lpstr>inherit</vt:lpstr>
      <vt:lpstr>Nunito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PALLO PHILIPPE</cp:lastModifiedBy>
  <cp:revision>1</cp:revision>
  <dcterms:created xsi:type="dcterms:W3CDTF">2020-09-10T15:30:51Z</dcterms:created>
  <dcterms:modified xsi:type="dcterms:W3CDTF">2025-06-27T06:33:07Z</dcterms:modified>
</cp:coreProperties>
</file>